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media/image13.jpg" ContentType="image/png"/>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 id="2147484658" r:id="rId6"/>
  </p:sldMasterIdLst>
  <p:notesMasterIdLst>
    <p:notesMasterId r:id="rId52"/>
  </p:notesMasterIdLst>
  <p:handoutMasterIdLst>
    <p:handoutMasterId r:id="rId53"/>
  </p:handoutMasterIdLst>
  <p:sldIdLst>
    <p:sldId id="1895" r:id="rId7"/>
    <p:sldId id="3972" r:id="rId8"/>
    <p:sldId id="3974" r:id="rId9"/>
    <p:sldId id="3973" r:id="rId10"/>
    <p:sldId id="3980" r:id="rId11"/>
    <p:sldId id="1897" r:id="rId12"/>
    <p:sldId id="324" r:id="rId13"/>
    <p:sldId id="1843" r:id="rId14"/>
    <p:sldId id="1871" r:id="rId15"/>
    <p:sldId id="1861" r:id="rId16"/>
    <p:sldId id="1823" r:id="rId17"/>
    <p:sldId id="1824" r:id="rId18"/>
    <p:sldId id="1822" r:id="rId19"/>
    <p:sldId id="1870" r:id="rId20"/>
    <p:sldId id="1872" r:id="rId21"/>
    <p:sldId id="1873" r:id="rId22"/>
    <p:sldId id="1874" r:id="rId23"/>
    <p:sldId id="1876" r:id="rId24"/>
    <p:sldId id="1880" r:id="rId25"/>
    <p:sldId id="1883" r:id="rId26"/>
    <p:sldId id="3975" r:id="rId27"/>
    <p:sldId id="1891" r:id="rId28"/>
    <p:sldId id="367" r:id="rId29"/>
    <p:sldId id="1888" r:id="rId30"/>
    <p:sldId id="1890" r:id="rId31"/>
    <p:sldId id="1889" r:id="rId32"/>
    <p:sldId id="3976" r:id="rId33"/>
    <p:sldId id="1882" r:id="rId34"/>
    <p:sldId id="1898" r:id="rId35"/>
    <p:sldId id="1887" r:id="rId36"/>
    <p:sldId id="1899" r:id="rId37"/>
    <p:sldId id="1885" r:id="rId38"/>
    <p:sldId id="3977" r:id="rId39"/>
    <p:sldId id="1863" r:id="rId40"/>
    <p:sldId id="1878" r:id="rId41"/>
    <p:sldId id="1879" r:id="rId42"/>
    <p:sldId id="384" r:id="rId43"/>
    <p:sldId id="1855" r:id="rId44"/>
    <p:sldId id="1884" r:id="rId45"/>
    <p:sldId id="3979" r:id="rId46"/>
    <p:sldId id="3978" r:id="rId47"/>
    <p:sldId id="1660" r:id="rId48"/>
    <p:sldId id="1892" r:id="rId49"/>
    <p:sldId id="1893" r:id="rId50"/>
    <p:sldId id="1848"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895"/>
            <p14:sldId id="3972"/>
            <p14:sldId id="3974"/>
            <p14:sldId id="3973"/>
            <p14:sldId id="3980"/>
            <p14:sldId id="1897"/>
            <p14:sldId id="324"/>
            <p14:sldId id="1843"/>
            <p14:sldId id="1871"/>
            <p14:sldId id="1861"/>
            <p14:sldId id="1823"/>
            <p14:sldId id="1824"/>
            <p14:sldId id="1822"/>
            <p14:sldId id="1870"/>
            <p14:sldId id="1872"/>
            <p14:sldId id="1873"/>
            <p14:sldId id="1874"/>
            <p14:sldId id="1876"/>
            <p14:sldId id="1880"/>
            <p14:sldId id="1883"/>
          </p14:sldIdLst>
        </p14:section>
        <p14:section name="ReverseDSC" id="{311F654B-9FC7-497B-BB10-C97961284DD2}">
          <p14:sldIdLst>
            <p14:sldId id="3975"/>
            <p14:sldId id="1891"/>
            <p14:sldId id="367"/>
            <p14:sldId id="1888"/>
            <p14:sldId id="1890"/>
            <p14:sldId id="1889"/>
          </p14:sldIdLst>
        </p14:section>
        <p14:section name="Office365DSC" id="{DF16FB29-0F06-4ADB-8605-0F7C643C6725}">
          <p14:sldIdLst>
            <p14:sldId id="3976"/>
            <p14:sldId id="1882"/>
            <p14:sldId id="1898"/>
            <p14:sldId id="1887"/>
            <p14:sldId id="1899"/>
            <p14:sldId id="1885"/>
            <p14:sldId id="3977"/>
          </p14:sldIdLst>
        </p14:section>
        <p14:section name="Azure Automation" id="{9DB58BAF-1344-4AA7-9642-FA0C95D5FC5C}">
          <p14:sldIdLst>
            <p14:sldId id="1863"/>
            <p14:sldId id="1878"/>
            <p14:sldId id="1879"/>
            <p14:sldId id="384"/>
            <p14:sldId id="1855"/>
            <p14:sldId id="1884"/>
            <p14:sldId id="3979"/>
          </p14:sldIdLst>
        </p14:section>
        <p14:section name="Azure DevOPS" id="{6A32EC01-E33B-4C98-9FD6-C2B51BB5AC78}">
          <p14:sldIdLst>
            <p14:sldId id="3978"/>
            <p14:sldId id="1660"/>
            <p14:sldId id="1892"/>
            <p14:sldId id="1893"/>
          </p14:sldIdLst>
        </p14:section>
        <p14:section name="Outro" id="{CE18F531-8D47-4791-8D82-51A163BAEC53}">
          <p14:sldIdLst>
            <p14:sldId id="18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36" y="75"/>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6/1/2019 4:36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6/1/2019 4:36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669AA094-3318-40B5-A75F-0D282291B0DE}" type="datetime1">
              <a:rPr lang="en-US" smtClean="0"/>
              <a:t>6/1/2019</a:t>
            </a:fld>
            <a:endParaRPr lang="en-US"/>
          </a:p>
        </p:txBody>
      </p:sp>
      <p:sp>
        <p:nvSpPr>
          <p:cNvPr id="5" name="Slide Number Placeholder 4"/>
          <p:cNvSpPr>
            <a:spLocks noGrp="1"/>
          </p:cNvSpPr>
          <p:nvPr>
            <p:ph type="sldNum" sz="quarter" idx="5"/>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p:nvPr>
        </p:nvSpPr>
        <p:spPr/>
        <p:txBody>
          <a:bodyPr/>
          <a:lstStyle/>
          <a:p>
            <a:r>
              <a:rPr lang="en-US"/>
              <a:t>Microsoft Office365</a:t>
            </a:r>
            <a:endParaRPr lang="en-US" dirty="0"/>
          </a:p>
        </p:txBody>
      </p:sp>
      <p:sp>
        <p:nvSpPr>
          <p:cNvPr id="7" name="Footer Placeholder 6"/>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94773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5E1CDB-60B5-4831-9644-944539EAE173}" type="slidenum">
              <a:rPr lang="en-US" smtClean="0"/>
              <a:t>23</a:t>
            </a:fld>
            <a:endParaRPr lang="en-US"/>
          </a:p>
        </p:txBody>
      </p:sp>
    </p:spTree>
    <p:extLst>
      <p:ext uri="{BB962C8B-B14F-4D97-AF65-F5344CB8AC3E}">
        <p14:creationId xmlns:p14="http://schemas.microsoft.com/office/powerpoint/2010/main" val="419823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a:p>
        </p:txBody>
      </p:sp>
    </p:spTree>
    <p:extLst>
      <p:ext uri="{BB962C8B-B14F-4D97-AF65-F5344CB8AC3E}">
        <p14:creationId xmlns:p14="http://schemas.microsoft.com/office/powerpoint/2010/main" val="1838691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38</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41</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6/1/2019 4:36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6/1/2019 4:36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385020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45</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48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6/1/2019 4:36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71887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6/1/2019 4:36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691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a:p>
        </p:txBody>
      </p:sp>
    </p:spTree>
    <p:extLst>
      <p:ext uri="{BB962C8B-B14F-4D97-AF65-F5344CB8AC3E}">
        <p14:creationId xmlns:p14="http://schemas.microsoft.com/office/powerpoint/2010/main" val="271273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6/1/2019 4:36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2346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result. Yes more lines in this example, but ensures it stays in that state.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6/1/2019 4:36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4340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6/1/2019 4:36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84171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a:p>
        </p:txBody>
      </p:sp>
    </p:spTree>
    <p:extLst>
      <p:ext uri="{BB962C8B-B14F-4D97-AF65-F5344CB8AC3E}">
        <p14:creationId xmlns:p14="http://schemas.microsoft.com/office/powerpoint/2010/main" val="2191343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jp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6/1/2019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6/1/2019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a:p>
            <a:endParaRPr lang="en-US"/>
          </a:p>
        </p:txBody>
      </p:sp>
      <p:sp>
        <p:nvSpPr>
          <p:cNvPr id="4" name="Date Placeholder 3"/>
          <p:cNvSpPr>
            <a:spLocks noGrp="1"/>
          </p:cNvSpPr>
          <p:nvPr>
            <p:ph type="dt" sz="half" idx="10"/>
          </p:nvPr>
        </p:nvSpPr>
        <p:spPr/>
        <p:txBody>
          <a:bodyPr/>
          <a:lstStyle/>
          <a:p>
            <a:fld id="{5586B75A-687E-405C-8A0B-8D00578BA2C3}" type="datetimeFigureOut">
              <a:rPr lang="en-US" dirty="0"/>
              <a:pPr/>
              <a:t>6/1/2019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6/1/2019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6/1/2019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6/1/2019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bg1">
                    <a:lumMod val="50000"/>
                  </a:schemeClr>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0">
                <a:latin typeface="+mn-lt"/>
              </a:defRPr>
            </a:lvl1pPr>
            <a:lvl2pPr marL="517525" indent="-233363">
              <a:buFont typeface="Wingdings" pitchFamily="2" charset="2"/>
              <a:buChar char=""/>
              <a:defRPr sz="2800" b="0">
                <a:latin typeface="+mn-lt"/>
              </a:defRPr>
            </a:lvl2pPr>
            <a:lvl3pPr marL="741363" indent="-223838">
              <a:buFont typeface="Wingdings" pitchFamily="2" charset="2"/>
              <a:buChar char=""/>
              <a:tabLst/>
              <a:defRPr sz="2800" b="0">
                <a:latin typeface="+mn-lt"/>
              </a:defRPr>
            </a:lvl3pPr>
            <a:lvl4pPr marL="914400" indent="-173038">
              <a:buFont typeface="Wingdings" pitchFamily="2" charset="2"/>
              <a:buChar char=""/>
              <a:defRPr sz="2800" b="0">
                <a:latin typeface="+mn-lt"/>
              </a:defRPr>
            </a:lvl4pPr>
            <a:lvl5pPr marL="1087438" indent="-173038">
              <a:buFont typeface="Wingdings" pitchFamily="2" charset="2"/>
              <a:buChar char=""/>
              <a:tabLst/>
              <a:defRPr sz="28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5950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a:solidFill>
                  <a:srgbClr val="231F20"/>
                </a:solidFill>
                <a:effectLst/>
                <a:latin typeface="Segoe UI" panose="020B0502040204020203" pitchFamily="34" charset="0"/>
                <a:cs typeface="Segoe UI" panose="020B0502040204020203" pitchFamily="34" charset="0"/>
              </a:rPr>
              <a:t>11 </a:t>
            </a:r>
            <a:r>
              <a:rPr lang="en-CA" sz="2400" b="1" spc="0" err="1">
                <a:solidFill>
                  <a:srgbClr val="231F20"/>
                </a:solidFill>
                <a:effectLst/>
                <a:latin typeface="Segoe UI" panose="020B0502040204020203" pitchFamily="34" charset="0"/>
                <a:cs typeface="Segoe UI" panose="020B0502040204020203" pitchFamily="34" charset="0"/>
              </a:rPr>
              <a:t>mai</a:t>
            </a:r>
            <a:r>
              <a:rPr lang="en-CA" sz="2400" b="1" spc="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a:t>Session Title</a:t>
            </a:r>
            <a:endParaRPr lang="en-US" sz="267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a:effectLst/>
                <a:latin typeface="Segoe UI" panose="020B0502040204020203" pitchFamily="34" charset="0"/>
                <a:cs typeface="Segoe UI" panose="020B0502040204020203" pitchFamily="34" charset="0"/>
              </a:rPr>
              <a:t>La tradition continue!</a:t>
            </a:r>
            <a:endParaRPr lang="en-CA" sz="360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a:solidFill>
                  <a:srgbClr val="00539F"/>
                </a:solidFill>
                <a:latin typeface="+mj-lt"/>
              </a:rPr>
              <a:t>Merci à </a:t>
            </a:r>
            <a:r>
              <a:rPr lang="en-US" sz="5400" spc="-70" err="1">
                <a:solidFill>
                  <a:srgbClr val="00539F"/>
                </a:solidFill>
                <a:latin typeface="+mj-lt"/>
              </a:rPr>
              <a:t>nos</a:t>
            </a:r>
            <a:r>
              <a:rPr lang="en-US" sz="5400" spc="-70">
                <a:solidFill>
                  <a:srgbClr val="00539F"/>
                </a:solidFill>
                <a:latin typeface="+mj-lt"/>
              </a:rPr>
              <a:t> </a:t>
            </a:r>
            <a:r>
              <a:rPr lang="en-US" sz="5400" spc="-70" err="1">
                <a:solidFill>
                  <a:srgbClr val="00539F"/>
                </a:solidFill>
                <a:latin typeface="+mj-lt"/>
              </a:rPr>
              <a:t>partenaires</a:t>
            </a:r>
            <a:r>
              <a:rPr lang="en-US" sz="5400" spc="-7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1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6/1/2019</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76" r:id="rId7"/>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18">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jp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jpg"/><Relationship Id="rId9" Type="http://schemas.openxmlformats.org/officeDocument/2006/relationships/image" Target="../media/image35.png"/><Relationship Id="rId14"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image" Target="../media/image65.emf"/><Relationship Id="rId3" Type="http://schemas.openxmlformats.org/officeDocument/2006/relationships/image" Target="../media/image55.emf"/><Relationship Id="rId7" Type="http://schemas.openxmlformats.org/officeDocument/2006/relationships/image" Target="../media/image59.emf"/><Relationship Id="rId12" Type="http://schemas.openxmlformats.org/officeDocument/2006/relationships/image" Target="../media/image64.emf"/><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58.emf"/><Relationship Id="rId11" Type="http://schemas.openxmlformats.org/officeDocument/2006/relationships/image" Target="../media/image63.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 Id="rId14" Type="http://schemas.openxmlformats.org/officeDocument/2006/relationships/image" Target="../media/image66.emf"/></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8.png"/><Relationship Id="rId7" Type="http://schemas.openxmlformats.org/officeDocument/2006/relationships/image" Target="../media/image71.jp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 Id="rId6" Type="http://schemas.openxmlformats.org/officeDocument/2006/relationships/image" Target="../media/image50.jpg"/><Relationship Id="rId5" Type="http://schemas.openxmlformats.org/officeDocument/2006/relationships/image" Target="../media/image70.jpg"/><Relationship Id="rId10" Type="http://schemas.openxmlformats.org/officeDocument/2006/relationships/image" Target="../media/image74.png"/><Relationship Id="rId4" Type="http://schemas.openxmlformats.org/officeDocument/2006/relationships/image" Target="../media/image69.jp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ka.ms/Office365DSCWiki" TargetMode="Externa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hyperlink" Target="https://aka.ms/SPSLondon2019"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49.jpeg"/></Relationships>
</file>

<file path=ppt/slides/_rels/slide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B338A-ACDB-4249-B5F6-97421A7F0096}"/>
              </a:ext>
            </a:extLst>
          </p:cNvPr>
          <p:cNvSpPr>
            <a:spLocks noGrp="1"/>
          </p:cNvSpPr>
          <p:nvPr>
            <p:ph type="ctrTitle"/>
          </p:nvPr>
        </p:nvSpPr>
        <p:spPr/>
        <p:txBody>
          <a:bodyPr/>
          <a:lstStyle/>
          <a:p>
            <a:r>
              <a:rPr lang="en-US" b="1" err="1"/>
              <a:t>DevOPS</a:t>
            </a:r>
            <a:r>
              <a:rPr lang="en-US" b="1"/>
              <a:t> for Office365DSC</a:t>
            </a:r>
            <a:endParaRPr lang="fr-CA"/>
          </a:p>
        </p:txBody>
      </p:sp>
      <p:sp>
        <p:nvSpPr>
          <p:cNvPr id="5" name="Subtitle 4">
            <a:extLst>
              <a:ext uri="{FF2B5EF4-FFF2-40B4-BE49-F238E27FC236}">
                <a16:creationId xmlns:a16="http://schemas.microsoft.com/office/drawing/2014/main" id="{8890D926-0890-44CA-A1BC-A5DB605A5ED0}"/>
              </a:ext>
            </a:extLst>
          </p:cNvPr>
          <p:cNvSpPr>
            <a:spLocks noGrp="1"/>
          </p:cNvSpPr>
          <p:nvPr>
            <p:ph type="subTitle" idx="1"/>
          </p:nvPr>
        </p:nvSpPr>
        <p:spPr/>
        <p:txBody>
          <a:bodyPr/>
          <a:lstStyle/>
          <a:p>
            <a:r>
              <a:rPr lang="en-US" b="1"/>
              <a:t>Keeping Multiple Tenants in Sync</a:t>
            </a:r>
            <a:endParaRPr lang="fr-CA"/>
          </a:p>
        </p:txBody>
      </p:sp>
      <p:sp>
        <p:nvSpPr>
          <p:cNvPr id="6" name="TextBox 5">
            <a:extLst>
              <a:ext uri="{FF2B5EF4-FFF2-40B4-BE49-F238E27FC236}">
                <a16:creationId xmlns:a16="http://schemas.microsoft.com/office/drawing/2014/main" id="{38CC0ECC-78BB-4E4F-B43B-48086F06093E}"/>
              </a:ext>
            </a:extLst>
          </p:cNvPr>
          <p:cNvSpPr txBox="1"/>
          <p:nvPr/>
        </p:nvSpPr>
        <p:spPr>
          <a:xfrm>
            <a:off x="624053" y="5697769"/>
            <a:ext cx="7155239" cy="363946"/>
          </a:xfrm>
          <a:prstGeom prst="rect">
            <a:avLst/>
          </a:prstGeom>
          <a:noFill/>
        </p:spPr>
        <p:txBody>
          <a:bodyPr wrap="square" rtlCol="0">
            <a:spAutoFit/>
          </a:bodyPr>
          <a:lstStyle/>
          <a:p>
            <a:r>
              <a:rPr lang="en-US" b="1" dirty="0"/>
              <a:t>Nik Charlebois </a:t>
            </a:r>
            <a:r>
              <a:rPr lang="en-US" dirty="0"/>
              <a:t>– Senior Premier Field Engineer</a:t>
            </a:r>
            <a:endParaRPr lang="fr-CA" dirty="0"/>
          </a:p>
        </p:txBody>
      </p:sp>
      <p:pic>
        <p:nvPicPr>
          <p:cNvPr id="7" name="Picture 6" descr="A picture containing sitting&#10;&#10;Description automatically generated">
            <a:extLst>
              <a:ext uri="{FF2B5EF4-FFF2-40B4-BE49-F238E27FC236}">
                <a16:creationId xmlns:a16="http://schemas.microsoft.com/office/drawing/2014/main" id="{FB9F4E04-2915-4D82-8275-75BB73FDCD5E}"/>
              </a:ext>
            </a:extLst>
          </p:cNvPr>
          <p:cNvPicPr>
            <a:picLocks noChangeAspect="1"/>
          </p:cNvPicPr>
          <p:nvPr/>
        </p:nvPicPr>
        <p:blipFill>
          <a:blip r:embed="rId2"/>
          <a:stretch>
            <a:fillRect/>
          </a:stretch>
        </p:blipFill>
        <p:spPr>
          <a:xfrm>
            <a:off x="8267928" y="5073038"/>
            <a:ext cx="3893044" cy="1784961"/>
          </a:xfrm>
          <a:prstGeom prst="rect">
            <a:avLst/>
          </a:prstGeom>
        </p:spPr>
      </p:pic>
      <p:pic>
        <p:nvPicPr>
          <p:cNvPr id="2" name="Picture 1">
            <a:extLst>
              <a:ext uri="{FF2B5EF4-FFF2-40B4-BE49-F238E27FC236}">
                <a16:creationId xmlns:a16="http://schemas.microsoft.com/office/drawing/2014/main" id="{B2288A83-8F05-4894-BC18-22C27392F822}"/>
              </a:ext>
            </a:extLst>
          </p:cNvPr>
          <p:cNvPicPr>
            <a:picLocks noChangeAspect="1"/>
          </p:cNvPicPr>
          <p:nvPr/>
        </p:nvPicPr>
        <p:blipFill>
          <a:blip r:embed="rId3"/>
          <a:stretch>
            <a:fillRect/>
          </a:stretch>
        </p:blipFill>
        <p:spPr>
          <a:xfrm>
            <a:off x="3729126" y="429637"/>
            <a:ext cx="7875761" cy="1707026"/>
          </a:xfrm>
          <a:prstGeom prst="rect">
            <a:avLst/>
          </a:prstGeom>
        </p:spPr>
      </p:pic>
    </p:spTree>
    <p:extLst>
      <p:ext uri="{BB962C8B-B14F-4D97-AF65-F5344CB8AC3E}">
        <p14:creationId xmlns:p14="http://schemas.microsoft.com/office/powerpoint/2010/main" val="1128272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a:solidFill>
                  <a:srgbClr val="FFFFFF"/>
                </a:solidFill>
                <a:latin typeface="+mj-lt"/>
                <a:ea typeface="+mj-ea"/>
                <a:cs typeface="+mj-cs"/>
              </a:rPr>
              <a:t>Desired State Configuration</a:t>
            </a:r>
          </a:p>
        </p:txBody>
      </p:sp>
    </p:spTree>
    <p:extLst>
      <p:ext uri="{BB962C8B-B14F-4D97-AF65-F5344CB8AC3E}">
        <p14:creationId xmlns:p14="http://schemas.microsoft.com/office/powerpoint/2010/main" val="2057901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a:solidFill>
                  <a:schemeClr val="bg1"/>
                </a:solidFill>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a:solidFill>
                  <a:schemeClr val="tx1"/>
                </a:solidFill>
              </a:rPr>
              <a:t>It’s a Declarative approach</a:t>
            </a:r>
            <a:r>
              <a:rPr lang="en-US" sz="240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a:solidFill>
                <a:schemeClr val="tx1"/>
              </a:solidFill>
              <a:latin typeface="+mn-lt"/>
              <a:cs typeface="+mn-cs"/>
            </a:endParaRPr>
          </a:p>
        </p:txBody>
      </p:sp>
      <p:pic>
        <p:nvPicPr>
          <p:cNvPr id="5" name="Picture 4">
            <a:extLst>
              <a:ext uri="{FF2B5EF4-FFF2-40B4-BE49-F238E27FC236}">
                <a16:creationId xmlns:a16="http://schemas.microsoft.com/office/drawing/2014/main" id="{71C4BAC0-782D-438F-9B2D-8C1BCBD29132}"/>
              </a:ext>
            </a:extLst>
          </p:cNvPr>
          <p:cNvPicPr>
            <a:picLocks noChangeAspect="1"/>
          </p:cNvPicPr>
          <p:nvPr/>
        </p:nvPicPr>
        <p:blipFill>
          <a:blip r:embed="rId3"/>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327179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CBA254-5FBF-4CF0-BB26-1BD939E157D0}"/>
              </a:ext>
            </a:extLst>
          </p:cNvPr>
          <p:cNvPicPr>
            <a:picLocks noChangeAspect="1"/>
          </p:cNvPicPr>
          <p:nvPr/>
        </p:nvPicPr>
        <p:blipFill>
          <a:blip r:embed="rId3"/>
          <a:stretch>
            <a:fillRect/>
          </a:stretch>
        </p:blipFill>
        <p:spPr>
          <a:xfrm>
            <a:off x="1697185" y="670320"/>
            <a:ext cx="10306050" cy="1601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8C0310A-0A1B-48B8-BE7A-5F2FCAD87A56}"/>
              </a:ext>
            </a:extLst>
          </p:cNvPr>
          <p:cNvSpPr txBox="1"/>
          <p:nvPr/>
        </p:nvSpPr>
        <p:spPr>
          <a:xfrm>
            <a:off x="242453" y="1156855"/>
            <a:ext cx="136467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Imp</a:t>
            </a:r>
            <a:r>
              <a:rPr lang="fr-CA" sz="2000" b="1" err="1">
                <a:gradFill>
                  <a:gsLst>
                    <a:gs pos="2917">
                      <a:schemeClr val="tx1"/>
                    </a:gs>
                    <a:gs pos="30000">
                      <a:schemeClr val="tx1"/>
                    </a:gs>
                  </a:gsLst>
                  <a:lin ang="5400000" scaled="0"/>
                </a:gradFill>
              </a:rPr>
              <a:t>erative</a:t>
            </a:r>
            <a:endParaRPr lang="en-US" sz="2000" b="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530E8331-41B8-4087-AF5D-E4545D9DB9E8}"/>
              </a:ext>
            </a:extLst>
          </p:cNvPr>
          <p:cNvSpPr txBox="1"/>
          <p:nvPr/>
        </p:nvSpPr>
        <p:spPr>
          <a:xfrm>
            <a:off x="242453" y="4006211"/>
            <a:ext cx="136467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Declarative</a:t>
            </a:r>
          </a:p>
        </p:txBody>
      </p:sp>
      <p:pic>
        <p:nvPicPr>
          <p:cNvPr id="6" name="Picture 5">
            <a:extLst>
              <a:ext uri="{FF2B5EF4-FFF2-40B4-BE49-F238E27FC236}">
                <a16:creationId xmlns:a16="http://schemas.microsoft.com/office/drawing/2014/main" id="{ACA5E291-BDBE-4462-A5AA-9E2BE6058FCA}"/>
              </a:ext>
            </a:extLst>
          </p:cNvPr>
          <p:cNvPicPr>
            <a:picLocks noChangeAspect="1"/>
          </p:cNvPicPr>
          <p:nvPr/>
        </p:nvPicPr>
        <p:blipFill>
          <a:blip r:embed="rId4"/>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19881616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a:solidFill>
                  <a:schemeClr val="bg1"/>
                </a:solidFill>
                <a:ea typeface="+mj-ea"/>
                <a:cs typeface="+mj-cs"/>
              </a:rPr>
              <a:t>PowerShell DSC (10,000 feet overview)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000">
                <a:solidFill>
                  <a:srgbClr val="000000"/>
                </a:solidFill>
                <a:latin typeface="+mn-lt"/>
                <a:cs typeface="+mn-cs"/>
              </a:rPr>
              <a:t>Deployment Automation and monitoring solution;</a:t>
            </a:r>
          </a:p>
          <a:p>
            <a:pPr indent="-228600" defTabSz="914400">
              <a:lnSpc>
                <a:spcPct val="90000"/>
              </a:lnSpc>
              <a:buFont typeface="Arial" panose="020B0604020202020204" pitchFamily="34" charset="0"/>
              <a:buChar char="•"/>
            </a:pPr>
            <a:endParaRPr lang="en-US" sz="200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a:solidFill>
                  <a:srgbClr val="000000"/>
                </a:solidFill>
              </a:rPr>
              <a:t>Ensures that environments stay in their Desired State;</a:t>
            </a:r>
          </a:p>
          <a:p>
            <a:pPr marL="457200" indent="-228600" defTabSz="914400">
              <a:lnSpc>
                <a:spcPct val="90000"/>
              </a:lnSpc>
              <a:buFont typeface="Arial" panose="020B0604020202020204" pitchFamily="34" charset="0"/>
              <a:buChar char="•"/>
            </a:pPr>
            <a:endParaRPr lang="en-US" sz="200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a:solidFill>
                  <a:srgbClr val="000000"/>
                </a:solidFill>
                <a:latin typeface="+mn-lt"/>
                <a:cs typeface="+mn-cs"/>
              </a:rPr>
              <a:t>PowerShell 4.0 and above (therefore no support for SP2010);</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blip>
          <a:srcRect l="2094" r="1639" b="-3"/>
          <a:stretch/>
        </p:blipFill>
        <p:spPr>
          <a:xfrm>
            <a:off x="3336" y="5253964"/>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39597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Tree>
    <p:extLst>
      <p:ext uri="{BB962C8B-B14F-4D97-AF65-F5344CB8AC3E}">
        <p14:creationId xmlns:p14="http://schemas.microsoft.com/office/powerpoint/2010/main" val="344680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558054" y="2352978"/>
            <a:ext cx="5107826" cy="18523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
        <p:nvSpPr>
          <p:cNvPr id="4" name="Arrow: Right 3">
            <a:extLst>
              <a:ext uri="{FF2B5EF4-FFF2-40B4-BE49-F238E27FC236}">
                <a16:creationId xmlns:a16="http://schemas.microsoft.com/office/drawing/2014/main" id="{CA19E452-39DD-4C27-A06C-4AC6E29ED760}"/>
              </a:ext>
            </a:extLst>
          </p:cNvPr>
          <p:cNvSpPr/>
          <p:nvPr/>
        </p:nvSpPr>
        <p:spPr>
          <a:xfrm>
            <a:off x="3430456" y="2842211"/>
            <a:ext cx="3046059"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2497881"/>
            <a:ext cx="5013359" cy="1323439"/>
          </a:xfrm>
          <a:prstGeom prst="rect">
            <a:avLst/>
          </a:prstGeom>
          <a:noFill/>
        </p:spPr>
        <p:txBody>
          <a:bodyPr wrap="square" rtlCol="0">
            <a:spAutoFit/>
          </a:bodyPr>
          <a:lstStyle/>
          <a:p>
            <a:pPr marL="285750" indent="-285750">
              <a:buFont typeface="Arial" panose="020B0604020202020204" pitchFamily="34" charset="0"/>
              <a:buChar char="•"/>
            </a:pPr>
            <a:r>
              <a:rPr lang="en-CA" sz="2000"/>
              <a:t>Configure server as specified, then done.;</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Equivalent to using sequential scripts (or </a:t>
            </a:r>
            <a:r>
              <a:rPr lang="en-CA" sz="2000" err="1"/>
              <a:t>AutoSPInstaller</a:t>
            </a:r>
            <a:r>
              <a:rPr lang="en-CA" sz="2000"/>
              <a:t>).</a:t>
            </a:r>
          </a:p>
        </p:txBody>
      </p:sp>
    </p:spTree>
    <p:extLst>
      <p:ext uri="{BB962C8B-B14F-4D97-AF65-F5344CB8AC3E}">
        <p14:creationId xmlns:p14="http://schemas.microsoft.com/office/powerpoint/2010/main" val="1777314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22817" y="3474106"/>
            <a:ext cx="5107826" cy="14738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
        <p:nvSpPr>
          <p:cNvPr id="4" name="Arrow: Right 3">
            <a:extLst>
              <a:ext uri="{FF2B5EF4-FFF2-40B4-BE49-F238E27FC236}">
                <a16:creationId xmlns:a16="http://schemas.microsoft.com/office/drawing/2014/main" id="{CA19E452-39DD-4C27-A06C-4AC6E29ED760}"/>
              </a:ext>
            </a:extLst>
          </p:cNvPr>
          <p:cNvSpPr/>
          <p:nvPr/>
        </p:nvSpPr>
        <p:spPr>
          <a:xfrm>
            <a:off x="4257902" y="3885879"/>
            <a:ext cx="1665313"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386239" y="3549319"/>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a:t>Monitors Configuration Drifts;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Logs drifts in Event Viewer;</a:t>
            </a:r>
          </a:p>
        </p:txBody>
      </p:sp>
    </p:spTree>
    <p:extLst>
      <p:ext uri="{BB962C8B-B14F-4D97-AF65-F5344CB8AC3E}">
        <p14:creationId xmlns:p14="http://schemas.microsoft.com/office/powerpoint/2010/main" val="574169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17808" y="4586528"/>
            <a:ext cx="5107826" cy="14933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
        <p:nvSpPr>
          <p:cNvPr id="4" name="Arrow: Right 3">
            <a:extLst>
              <a:ext uri="{FF2B5EF4-FFF2-40B4-BE49-F238E27FC236}">
                <a16:creationId xmlns:a16="http://schemas.microsoft.com/office/drawing/2014/main" id="{CA19E452-39DD-4C27-A06C-4AC6E29ED760}"/>
              </a:ext>
            </a:extLst>
          </p:cNvPr>
          <p:cNvSpPr/>
          <p:nvPr/>
        </p:nvSpPr>
        <p:spPr>
          <a:xfrm>
            <a:off x="4851972" y="4940066"/>
            <a:ext cx="1187728"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2275" y="4651087"/>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a:t>Monitors Configuration Drifts;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Automatically fixes drifts.</a:t>
            </a:r>
          </a:p>
        </p:txBody>
      </p:sp>
    </p:spTree>
    <p:extLst>
      <p:ext uri="{BB962C8B-B14F-4D97-AF65-F5344CB8AC3E}">
        <p14:creationId xmlns:p14="http://schemas.microsoft.com/office/powerpoint/2010/main" val="2355773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Ensure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582020" y="1847989"/>
            <a:ext cx="9027960" cy="2265236"/>
          </a:xfrm>
          <a:prstGeom prst="rect">
            <a:avLst/>
          </a:prstGeom>
          <a:noFill/>
        </p:spPr>
        <p:txBody>
          <a:bodyPr wrap="square" rtlCol="0">
            <a:spAutoFit/>
          </a:bodyPr>
          <a:lstStyle/>
          <a:p>
            <a:pPr marL="285750" indent="-285750">
              <a:buFontTx/>
              <a:buChar char="-"/>
            </a:pPr>
            <a:r>
              <a:rPr lang="en-CA"/>
              <a:t>DSC is not only about making sure that certain components are configured on a sever; </a:t>
            </a:r>
          </a:p>
          <a:p>
            <a:pPr marL="285750" indent="-285750">
              <a:buFontTx/>
              <a:buChar char="-"/>
            </a:pPr>
            <a:endParaRPr lang="en-CA"/>
          </a:p>
          <a:p>
            <a:pPr marL="285750" indent="-285750">
              <a:buFontTx/>
              <a:buChar char="-"/>
            </a:pPr>
            <a:r>
              <a:rPr lang="en-CA"/>
              <a:t>Every resource has a parameter </a:t>
            </a:r>
            <a:r>
              <a:rPr lang="en-CA" b="1"/>
              <a:t>Ensure </a:t>
            </a:r>
            <a:r>
              <a:rPr lang="en-CA"/>
              <a:t>exposed;</a:t>
            </a:r>
          </a:p>
          <a:p>
            <a:pPr marL="285750" indent="-285750">
              <a:buFontTx/>
              <a:buChar char="-"/>
            </a:pPr>
            <a:endParaRPr lang="en-CA"/>
          </a:p>
          <a:p>
            <a:pPr marL="285750" indent="-285750">
              <a:buFontTx/>
              <a:buChar char="-"/>
            </a:pPr>
            <a:r>
              <a:rPr lang="en-CA"/>
              <a:t>Setting </a:t>
            </a:r>
            <a:r>
              <a:rPr lang="en-CA" b="1"/>
              <a:t>Ensure = Absent </a:t>
            </a:r>
            <a:r>
              <a:rPr lang="en-CA"/>
              <a:t>makes sure that the specified component is </a:t>
            </a:r>
            <a:r>
              <a:rPr lang="en-CA" b="1"/>
              <a:t>NEVER</a:t>
            </a:r>
            <a:r>
              <a:rPr lang="en-CA"/>
              <a:t> configured on the server;</a:t>
            </a:r>
          </a:p>
          <a:p>
            <a:pPr marL="285750" indent="-285750">
              <a:buFontTx/>
              <a:buChar char="-"/>
            </a:pPr>
            <a:endParaRPr lang="en-CA"/>
          </a:p>
          <a:p>
            <a:pPr marL="285750" indent="-285750">
              <a:buFontTx/>
              <a:buChar char="-"/>
            </a:pPr>
            <a:r>
              <a:rPr lang="en-CA"/>
              <a:t>Hard to define all “non-config” scenarios….it’s actually impossible;</a:t>
            </a:r>
          </a:p>
        </p:txBody>
      </p:sp>
      <p:sp>
        <p:nvSpPr>
          <p:cNvPr id="11" name="Rectangle 10">
            <a:extLst>
              <a:ext uri="{FF2B5EF4-FFF2-40B4-BE49-F238E27FC236}">
                <a16:creationId xmlns:a16="http://schemas.microsoft.com/office/drawing/2014/main" id="{814E9865-0935-4676-A52A-DDE3E9929359}"/>
              </a:ext>
            </a:extLst>
          </p:cNvPr>
          <p:cNvSpPr/>
          <p:nvPr/>
        </p:nvSpPr>
        <p:spPr>
          <a:xfrm>
            <a:off x="3331139" y="4519136"/>
            <a:ext cx="6096000" cy="1477328"/>
          </a:xfrm>
          <a:prstGeom prst="rect">
            <a:avLst/>
          </a:prstGeom>
        </p:spPr>
        <p:txBody>
          <a:bodyPr>
            <a:spAutoFit/>
          </a:bodyPr>
          <a:lstStyle/>
          <a:p>
            <a:r>
              <a:rPr lang="en-CA"/>
              <a:t> </a:t>
            </a:r>
            <a:r>
              <a:rPr lang="en-CA" sz="1800" err="1">
                <a:solidFill>
                  <a:srgbClr val="0000FF"/>
                </a:solidFill>
                <a:latin typeface="Lucida Console" panose="020B0609040504020204" pitchFamily="49" charset="0"/>
              </a:rPr>
              <a:t>SPServiceInstance</a:t>
            </a:r>
            <a:r>
              <a:rPr lang="en-CA" sz="1800">
                <a:solidFill>
                  <a:prstClr val="black"/>
                </a:solidFill>
                <a:latin typeface="Lucida Console" panose="020B0609040504020204" pitchFamily="49" charset="0"/>
              </a:rPr>
              <a:t> </a:t>
            </a:r>
            <a:r>
              <a:rPr lang="en-CA" sz="1800" err="1">
                <a:solidFill>
                  <a:srgbClr val="8A2BE2"/>
                </a:solidFill>
                <a:latin typeface="Lucida Console" panose="020B0609040504020204" pitchFamily="49" charset="0"/>
              </a:rPr>
              <a:t>SearchAdmin</a:t>
            </a:r>
            <a:endParaRPr lang="en-CA" sz="1800">
              <a:solidFill>
                <a:prstClr val="black"/>
              </a:solidFill>
              <a:latin typeface="Lucida Console" panose="020B0609040504020204" pitchFamily="49" charset="0"/>
            </a:endParaRPr>
          </a:p>
          <a:p>
            <a:r>
              <a:rPr lang="en-CA" sz="1800">
                <a:solidFill>
                  <a:prstClr val="black"/>
                </a:solidFill>
                <a:latin typeface="Lucida Console" panose="020B0609040504020204" pitchFamily="49" charset="0"/>
              </a:rPr>
              <a:t>{</a:t>
            </a:r>
          </a:p>
          <a:p>
            <a:r>
              <a:rPr lang="en-CA" sz="1800">
                <a:solidFill>
                  <a:prstClr val="black"/>
                </a:solidFill>
                <a:latin typeface="Lucida Console" panose="020B0609040504020204" pitchFamily="49" charset="0"/>
              </a:rPr>
              <a:t>    </a:t>
            </a:r>
            <a:r>
              <a:rPr lang="en-CA" sz="1800">
                <a:solidFill>
                  <a:srgbClr val="0000FF"/>
                </a:solidFill>
                <a:latin typeface="Lucida Console" panose="020B0609040504020204" pitchFamily="49" charset="0"/>
              </a:rPr>
              <a:t>Name</a:t>
            </a:r>
            <a:r>
              <a:rPr lang="en-CA" sz="1800">
                <a:solidFill>
                  <a:prstClr val="black"/>
                </a:solidFill>
                <a:latin typeface="Lucida Console" panose="020B0609040504020204" pitchFamily="49" charset="0"/>
              </a:rPr>
              <a:t>   </a:t>
            </a:r>
            <a:r>
              <a:rPr lang="en-CA" sz="1800">
                <a:solidFill>
                  <a:srgbClr val="8A2BE2"/>
                </a:solidFill>
                <a:latin typeface="Lucida Console" panose="020B0609040504020204" pitchFamily="49" charset="0"/>
              </a:rPr>
              <a:t>=</a:t>
            </a:r>
            <a:r>
              <a:rPr lang="en-CA" sz="1800">
                <a:solidFill>
                  <a:prstClr val="black"/>
                </a:solidFill>
                <a:latin typeface="Lucida Console" panose="020B0609040504020204" pitchFamily="49" charset="0"/>
              </a:rPr>
              <a:t> </a:t>
            </a:r>
            <a:r>
              <a:rPr lang="en-CA" sz="1800">
                <a:solidFill>
                  <a:srgbClr val="8B0000"/>
                </a:solidFill>
                <a:latin typeface="Lucida Console" panose="020B0609040504020204" pitchFamily="49" charset="0"/>
              </a:rPr>
              <a:t>"</a:t>
            </a:r>
            <a:r>
              <a:rPr lang="en-CA" sz="1800" err="1">
                <a:solidFill>
                  <a:srgbClr val="8B0000"/>
                </a:solidFill>
                <a:latin typeface="Lucida Console" panose="020B0609040504020204" pitchFamily="49" charset="0"/>
              </a:rPr>
              <a:t>WSSSearch</a:t>
            </a:r>
            <a:r>
              <a:rPr lang="en-CA" sz="1800">
                <a:solidFill>
                  <a:srgbClr val="8B0000"/>
                </a:solidFill>
                <a:latin typeface="Lucida Console" panose="020B0609040504020204" pitchFamily="49" charset="0"/>
              </a:rPr>
              <a:t>"</a:t>
            </a:r>
            <a:endParaRPr lang="en-CA" sz="1800">
              <a:solidFill>
                <a:prstClr val="black"/>
              </a:solidFill>
              <a:latin typeface="Lucida Console" panose="020B0609040504020204" pitchFamily="49" charset="0"/>
            </a:endParaRPr>
          </a:p>
          <a:p>
            <a:r>
              <a:rPr lang="en-CA" sz="1800">
                <a:solidFill>
                  <a:prstClr val="black"/>
                </a:solidFill>
                <a:latin typeface="Lucida Console" panose="020B0609040504020204" pitchFamily="49" charset="0"/>
              </a:rPr>
              <a:t>    </a:t>
            </a:r>
            <a:r>
              <a:rPr lang="en-CA" sz="1800">
                <a:solidFill>
                  <a:srgbClr val="0000FF"/>
                </a:solidFill>
                <a:latin typeface="Lucida Console" panose="020B0609040504020204" pitchFamily="49" charset="0"/>
              </a:rPr>
              <a:t>Ensure</a:t>
            </a:r>
            <a:r>
              <a:rPr lang="en-CA" sz="1800">
                <a:solidFill>
                  <a:prstClr val="black"/>
                </a:solidFill>
                <a:latin typeface="Lucida Console" panose="020B0609040504020204" pitchFamily="49" charset="0"/>
              </a:rPr>
              <a:t> </a:t>
            </a:r>
            <a:r>
              <a:rPr lang="en-CA" sz="1800">
                <a:solidFill>
                  <a:srgbClr val="8A2BE2"/>
                </a:solidFill>
                <a:latin typeface="Lucida Console" panose="020B0609040504020204" pitchFamily="49" charset="0"/>
              </a:rPr>
              <a:t>=</a:t>
            </a:r>
            <a:r>
              <a:rPr lang="en-CA" sz="1800">
                <a:solidFill>
                  <a:prstClr val="black"/>
                </a:solidFill>
                <a:latin typeface="Lucida Console" panose="020B0609040504020204" pitchFamily="49" charset="0"/>
              </a:rPr>
              <a:t> </a:t>
            </a:r>
            <a:r>
              <a:rPr lang="en-CA" sz="1800">
                <a:solidFill>
                  <a:srgbClr val="8B0000"/>
                </a:solidFill>
                <a:latin typeface="Lucida Console" panose="020B0609040504020204" pitchFamily="49" charset="0"/>
              </a:rPr>
              <a:t>"Absent"</a:t>
            </a:r>
            <a:endParaRPr lang="en-CA" sz="1800">
              <a:solidFill>
                <a:prstClr val="black"/>
              </a:solidFill>
              <a:latin typeface="Lucida Console" panose="020B0609040504020204" pitchFamily="49" charset="0"/>
            </a:endParaRPr>
          </a:p>
          <a:p>
            <a:r>
              <a:rPr lang="en-CA" sz="180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9607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500" tmFilter="0, 0; .2, .5; .8, .5; 1, 0"/>
                                        <p:tgtEl>
                                          <p:spTgt spid="10">
                                            <p:txEl>
                                              <p:pRg st="0" end="0"/>
                                            </p:txEl>
                                          </p:spTgt>
                                        </p:tgtEl>
                                      </p:cBhvr>
                                    </p:animEffect>
                                    <p:animScale>
                                      <p:cBhvr>
                                        <p:cTn id="7" dur="2750" autoRev="1" fill="hold"/>
                                        <p:tgtEl>
                                          <p:spTgt spid="1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a:t>Macro components that extend the reach of DSC (e.g. </a:t>
            </a:r>
            <a:r>
              <a:rPr lang="en-CA" sz="2400" err="1"/>
              <a:t>SharePointDSC</a:t>
            </a:r>
            <a:r>
              <a:rPr lang="en-CA" sz="2400"/>
              <a:t>, </a:t>
            </a:r>
            <a:r>
              <a:rPr lang="en-CA" sz="2400" err="1"/>
              <a:t>SQLServerDSC</a:t>
            </a:r>
            <a:r>
              <a:rPr lang="en-CA" sz="2400"/>
              <a:t>, etc.)</a:t>
            </a:r>
          </a:p>
          <a:p>
            <a:pPr marL="285750" indent="-285750">
              <a:buFontTx/>
              <a:buChar char="-"/>
            </a:pPr>
            <a:endParaRPr lang="en-CA" sz="2400"/>
          </a:p>
          <a:p>
            <a:pPr marL="285750" indent="-285750">
              <a:buFontTx/>
              <a:buChar char="-"/>
            </a:pPr>
            <a:r>
              <a:rPr lang="en-CA" sz="2400"/>
              <a:t>All available on the PowerShell Gallery (</a:t>
            </a:r>
            <a:r>
              <a:rPr lang="en-CA" sz="2400">
                <a:hlinkClick r:id="rId2"/>
              </a:rPr>
              <a:t>http://PowerShellGallery.com</a:t>
            </a:r>
            <a:r>
              <a:rPr lang="en-CA" sz="2400"/>
              <a:t>)</a:t>
            </a:r>
          </a:p>
          <a:p>
            <a:pPr marL="285750" indent="-285750">
              <a:buFontTx/>
              <a:buChar char="-"/>
            </a:pPr>
            <a:endParaRPr lang="en-CA" sz="2400"/>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132" y="4135094"/>
            <a:ext cx="2457719" cy="245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0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5F35-C21B-4893-B5E3-A0A3BD4D1F82}"/>
              </a:ext>
            </a:extLst>
          </p:cNvPr>
          <p:cNvSpPr>
            <a:spLocks noGrp="1"/>
          </p:cNvSpPr>
          <p:nvPr>
            <p:ph type="title"/>
          </p:nvPr>
        </p:nvSpPr>
        <p:spPr/>
        <p:txBody>
          <a:bodyPr/>
          <a:lstStyle/>
          <a:p>
            <a:r>
              <a:rPr lang="en-GB" dirty="0"/>
              <a:t>Our Sponsors</a:t>
            </a:r>
          </a:p>
        </p:txBody>
      </p:sp>
      <p:grpSp>
        <p:nvGrpSpPr>
          <p:cNvPr id="9" name="Group 8">
            <a:extLst>
              <a:ext uri="{FF2B5EF4-FFF2-40B4-BE49-F238E27FC236}">
                <a16:creationId xmlns:a16="http://schemas.microsoft.com/office/drawing/2014/main" id="{137D0699-341E-4133-A67F-8889A9A16A43}"/>
              </a:ext>
            </a:extLst>
          </p:cNvPr>
          <p:cNvGrpSpPr/>
          <p:nvPr/>
        </p:nvGrpSpPr>
        <p:grpSpPr>
          <a:xfrm>
            <a:off x="2293972" y="1344137"/>
            <a:ext cx="4193053" cy="5094397"/>
            <a:chOff x="1629741" y="1344137"/>
            <a:chExt cx="4193053" cy="5094397"/>
          </a:xfrm>
        </p:grpSpPr>
        <p:pic>
          <p:nvPicPr>
            <p:cNvPr id="17" name="Picture 16" descr="A close up of a sign&#10;&#10;Description automatically generated">
              <a:extLst>
                <a:ext uri="{FF2B5EF4-FFF2-40B4-BE49-F238E27FC236}">
                  <a16:creationId xmlns:a16="http://schemas.microsoft.com/office/drawing/2014/main" id="{9D6F98C4-1F9D-4A6D-B6AA-3F38ADF06623}"/>
                </a:ext>
              </a:extLst>
            </p:cNvPr>
            <p:cNvPicPr>
              <a:picLocks noChangeAspect="1"/>
            </p:cNvPicPr>
            <p:nvPr/>
          </p:nvPicPr>
          <p:blipFill>
            <a:blip r:embed="rId2"/>
            <a:stretch>
              <a:fillRect/>
            </a:stretch>
          </p:blipFill>
          <p:spPr>
            <a:xfrm>
              <a:off x="2357904" y="5789929"/>
              <a:ext cx="2736726" cy="648605"/>
            </a:xfrm>
            <a:prstGeom prst="rect">
              <a:avLst/>
            </a:prstGeom>
          </p:spPr>
        </p:pic>
        <p:pic>
          <p:nvPicPr>
            <p:cNvPr id="18" name="Picture 17" descr="A close up of a logo&#10;&#10;Description automatically generated">
              <a:extLst>
                <a:ext uri="{FF2B5EF4-FFF2-40B4-BE49-F238E27FC236}">
                  <a16:creationId xmlns:a16="http://schemas.microsoft.com/office/drawing/2014/main" id="{5F451714-145E-4078-98A8-62B7FC3DCF1F}"/>
                </a:ext>
              </a:extLst>
            </p:cNvPr>
            <p:cNvPicPr>
              <a:picLocks noChangeAspect="1"/>
            </p:cNvPicPr>
            <p:nvPr/>
          </p:nvPicPr>
          <p:blipFill>
            <a:blip r:embed="rId3"/>
            <a:stretch>
              <a:fillRect/>
            </a:stretch>
          </p:blipFill>
          <p:spPr>
            <a:xfrm>
              <a:off x="2899080" y="5128905"/>
              <a:ext cx="1654375" cy="551459"/>
            </a:xfrm>
            <a:prstGeom prst="rect">
              <a:avLst/>
            </a:prstGeom>
          </p:spPr>
        </p:pic>
        <p:pic>
          <p:nvPicPr>
            <p:cNvPr id="19" name="Picture 18" descr="A picture containing clipart&#10;&#10;Description automatically generated">
              <a:extLst>
                <a:ext uri="{FF2B5EF4-FFF2-40B4-BE49-F238E27FC236}">
                  <a16:creationId xmlns:a16="http://schemas.microsoft.com/office/drawing/2014/main" id="{4626F4F6-5EBC-4714-8476-A6B3FD765B1E}"/>
                </a:ext>
              </a:extLst>
            </p:cNvPr>
            <p:cNvPicPr>
              <a:picLocks noChangeAspect="1"/>
            </p:cNvPicPr>
            <p:nvPr/>
          </p:nvPicPr>
          <p:blipFill>
            <a:blip r:embed="rId4"/>
            <a:stretch>
              <a:fillRect/>
            </a:stretch>
          </p:blipFill>
          <p:spPr>
            <a:xfrm>
              <a:off x="2418215" y="3067749"/>
              <a:ext cx="2616105" cy="707802"/>
            </a:xfrm>
            <a:prstGeom prst="rect">
              <a:avLst/>
            </a:prstGeom>
          </p:spPr>
        </p:pic>
        <p:pic>
          <p:nvPicPr>
            <p:cNvPr id="20" name="Picture 19" descr="A sign in the dark&#10;&#10;Description automatically generated">
              <a:extLst>
                <a:ext uri="{FF2B5EF4-FFF2-40B4-BE49-F238E27FC236}">
                  <a16:creationId xmlns:a16="http://schemas.microsoft.com/office/drawing/2014/main" id="{363FFEE8-E1F5-4E23-AC8B-B58303F570C1}"/>
                </a:ext>
              </a:extLst>
            </p:cNvPr>
            <p:cNvPicPr>
              <a:picLocks noChangeAspect="1"/>
            </p:cNvPicPr>
            <p:nvPr/>
          </p:nvPicPr>
          <p:blipFill>
            <a:blip r:embed="rId5"/>
            <a:stretch>
              <a:fillRect/>
            </a:stretch>
          </p:blipFill>
          <p:spPr>
            <a:xfrm>
              <a:off x="2269886" y="3877734"/>
              <a:ext cx="2912763" cy="707802"/>
            </a:xfrm>
            <a:prstGeom prst="rect">
              <a:avLst/>
            </a:prstGeom>
          </p:spPr>
        </p:pic>
        <p:pic>
          <p:nvPicPr>
            <p:cNvPr id="21" name="Picture 20" descr="A close up of a sign&#10;&#10;Description automatically generated">
              <a:extLst>
                <a:ext uri="{FF2B5EF4-FFF2-40B4-BE49-F238E27FC236}">
                  <a16:creationId xmlns:a16="http://schemas.microsoft.com/office/drawing/2014/main" id="{276C2DE2-109E-4D48-81F3-267666895A08}"/>
                </a:ext>
              </a:extLst>
            </p:cNvPr>
            <p:cNvPicPr>
              <a:picLocks noChangeAspect="1"/>
            </p:cNvPicPr>
            <p:nvPr/>
          </p:nvPicPr>
          <p:blipFill>
            <a:blip r:embed="rId6"/>
            <a:stretch>
              <a:fillRect/>
            </a:stretch>
          </p:blipFill>
          <p:spPr>
            <a:xfrm>
              <a:off x="1629741" y="1344137"/>
              <a:ext cx="4193053" cy="1148897"/>
            </a:xfrm>
            <a:prstGeom prst="rect">
              <a:avLst/>
            </a:prstGeom>
          </p:spPr>
        </p:pic>
      </p:grpSp>
      <p:grpSp>
        <p:nvGrpSpPr>
          <p:cNvPr id="8" name="Group 7">
            <a:extLst>
              <a:ext uri="{FF2B5EF4-FFF2-40B4-BE49-F238E27FC236}">
                <a16:creationId xmlns:a16="http://schemas.microsoft.com/office/drawing/2014/main" id="{2EA27554-E14F-407D-BD4A-C1CC61DC1D6E}"/>
              </a:ext>
            </a:extLst>
          </p:cNvPr>
          <p:cNvGrpSpPr/>
          <p:nvPr/>
        </p:nvGrpSpPr>
        <p:grpSpPr>
          <a:xfrm>
            <a:off x="7614049" y="381504"/>
            <a:ext cx="4250861" cy="6094992"/>
            <a:chOff x="7614049" y="460332"/>
            <a:chExt cx="4250861" cy="6094992"/>
          </a:xfrm>
        </p:grpSpPr>
        <p:grpSp>
          <p:nvGrpSpPr>
            <p:cNvPr id="7" name="Group 6">
              <a:extLst>
                <a:ext uri="{FF2B5EF4-FFF2-40B4-BE49-F238E27FC236}">
                  <a16:creationId xmlns:a16="http://schemas.microsoft.com/office/drawing/2014/main" id="{8A28D80B-01D4-4AE1-AE67-CA0EFAFB00C2}"/>
                </a:ext>
              </a:extLst>
            </p:cNvPr>
            <p:cNvGrpSpPr/>
            <p:nvPr/>
          </p:nvGrpSpPr>
          <p:grpSpPr>
            <a:xfrm>
              <a:off x="7614049" y="990677"/>
              <a:ext cx="4250861" cy="3353321"/>
              <a:chOff x="7614049" y="1124386"/>
              <a:chExt cx="4250861" cy="3353321"/>
            </a:xfrm>
          </p:grpSpPr>
          <p:pic>
            <p:nvPicPr>
              <p:cNvPr id="15" name="Picture 14">
                <a:extLst>
                  <a:ext uri="{FF2B5EF4-FFF2-40B4-BE49-F238E27FC236}">
                    <a16:creationId xmlns:a16="http://schemas.microsoft.com/office/drawing/2014/main" id="{BC563D0A-872A-40F6-8A10-AB6D0C1B25F6}"/>
                  </a:ext>
                </a:extLst>
              </p:cNvPr>
              <p:cNvPicPr>
                <a:picLocks noChangeAspect="1"/>
              </p:cNvPicPr>
              <p:nvPr/>
            </p:nvPicPr>
            <p:blipFill>
              <a:blip r:embed="rId7"/>
              <a:stretch>
                <a:fillRect/>
              </a:stretch>
            </p:blipFill>
            <p:spPr>
              <a:xfrm>
                <a:off x="7614049" y="1878511"/>
                <a:ext cx="1804671" cy="281529"/>
              </a:xfrm>
              <a:prstGeom prst="rect">
                <a:avLst/>
              </a:prstGeom>
            </p:spPr>
          </p:pic>
          <p:pic>
            <p:nvPicPr>
              <p:cNvPr id="10" name="Picture 9" descr="A picture containing object&#10;&#10;Description automatically generated">
                <a:extLst>
                  <a:ext uri="{FF2B5EF4-FFF2-40B4-BE49-F238E27FC236}">
                    <a16:creationId xmlns:a16="http://schemas.microsoft.com/office/drawing/2014/main" id="{67D18841-167F-477B-AF8D-A7C0AB07DB4D}"/>
                  </a:ext>
                </a:extLst>
              </p:cNvPr>
              <p:cNvPicPr>
                <a:picLocks noChangeAspect="1"/>
              </p:cNvPicPr>
              <p:nvPr/>
            </p:nvPicPr>
            <p:blipFill>
              <a:blip r:embed="rId8"/>
              <a:stretch>
                <a:fillRect/>
              </a:stretch>
            </p:blipFill>
            <p:spPr>
              <a:xfrm>
                <a:off x="7826746" y="2384064"/>
                <a:ext cx="1375695" cy="447101"/>
              </a:xfrm>
              <a:prstGeom prst="rect">
                <a:avLst/>
              </a:prstGeom>
            </p:spPr>
          </p:pic>
          <p:pic>
            <p:nvPicPr>
              <p:cNvPr id="26" name="Picture 25" descr="A close up of a sign&#10;&#10;Description automatically generated">
                <a:extLst>
                  <a:ext uri="{FF2B5EF4-FFF2-40B4-BE49-F238E27FC236}">
                    <a16:creationId xmlns:a16="http://schemas.microsoft.com/office/drawing/2014/main" id="{B3ADE293-E15C-451E-8E0D-ABB76E76D06F}"/>
                  </a:ext>
                </a:extLst>
              </p:cNvPr>
              <p:cNvPicPr>
                <a:picLocks noChangeAspect="1"/>
              </p:cNvPicPr>
              <p:nvPr/>
            </p:nvPicPr>
            <p:blipFill>
              <a:blip r:embed="rId9"/>
              <a:stretch>
                <a:fillRect/>
              </a:stretch>
            </p:blipFill>
            <p:spPr>
              <a:xfrm>
                <a:off x="7669648" y="3903629"/>
                <a:ext cx="1693472" cy="531750"/>
              </a:xfrm>
              <a:prstGeom prst="rect">
                <a:avLst/>
              </a:prstGeom>
            </p:spPr>
          </p:pic>
          <p:pic>
            <p:nvPicPr>
              <p:cNvPr id="30" name="Picture 29" descr="A picture containing clipart&#10;&#10;Description automatically generated">
                <a:extLst>
                  <a:ext uri="{FF2B5EF4-FFF2-40B4-BE49-F238E27FC236}">
                    <a16:creationId xmlns:a16="http://schemas.microsoft.com/office/drawing/2014/main" id="{9E362D19-41BF-4036-B3D1-D8682750C1BD}"/>
                  </a:ext>
                </a:extLst>
              </p:cNvPr>
              <p:cNvPicPr>
                <a:picLocks noChangeAspect="1"/>
              </p:cNvPicPr>
              <p:nvPr/>
            </p:nvPicPr>
            <p:blipFill>
              <a:blip r:embed="rId10"/>
              <a:stretch>
                <a:fillRect/>
              </a:stretch>
            </p:blipFill>
            <p:spPr>
              <a:xfrm>
                <a:off x="7652960" y="1193691"/>
                <a:ext cx="1726847" cy="319467"/>
              </a:xfrm>
              <a:prstGeom prst="rect">
                <a:avLst/>
              </a:prstGeom>
            </p:spPr>
          </p:pic>
          <p:pic>
            <p:nvPicPr>
              <p:cNvPr id="28" name="Picture 27" descr="A close up of a logo&#10;&#10;Description automatically generated">
                <a:extLst>
                  <a:ext uri="{FF2B5EF4-FFF2-40B4-BE49-F238E27FC236}">
                    <a16:creationId xmlns:a16="http://schemas.microsoft.com/office/drawing/2014/main" id="{A8E2D65C-9D60-44FB-AE82-FF3A8B3CA652}"/>
                  </a:ext>
                </a:extLst>
              </p:cNvPr>
              <p:cNvPicPr>
                <a:picLocks noChangeAspect="1"/>
              </p:cNvPicPr>
              <p:nvPr/>
            </p:nvPicPr>
            <p:blipFill>
              <a:blip r:embed="rId11"/>
              <a:stretch>
                <a:fillRect/>
              </a:stretch>
            </p:blipFill>
            <p:spPr>
              <a:xfrm>
                <a:off x="7899600" y="3050419"/>
                <a:ext cx="1233568" cy="646389"/>
              </a:xfrm>
              <a:prstGeom prst="rect">
                <a:avLst/>
              </a:prstGeom>
            </p:spPr>
          </p:pic>
          <p:pic>
            <p:nvPicPr>
              <p:cNvPr id="24" name="Picture 23" descr="A close up of a sign&#10;&#10;Description automatically generated">
                <a:extLst>
                  <a:ext uri="{FF2B5EF4-FFF2-40B4-BE49-F238E27FC236}">
                    <a16:creationId xmlns:a16="http://schemas.microsoft.com/office/drawing/2014/main" id="{B04FA973-1AA1-4D69-8655-3399CB0609C7}"/>
                  </a:ext>
                </a:extLst>
              </p:cNvPr>
              <p:cNvPicPr>
                <a:picLocks noChangeAspect="1"/>
              </p:cNvPicPr>
              <p:nvPr/>
            </p:nvPicPr>
            <p:blipFill>
              <a:blip r:embed="rId12"/>
              <a:stretch>
                <a:fillRect/>
              </a:stretch>
            </p:blipFill>
            <p:spPr>
              <a:xfrm>
                <a:off x="9898416" y="1776139"/>
                <a:ext cx="1861469" cy="526796"/>
              </a:xfrm>
              <a:prstGeom prst="rect">
                <a:avLst/>
              </a:prstGeom>
            </p:spPr>
          </p:pic>
          <p:pic>
            <p:nvPicPr>
              <p:cNvPr id="32" name="Picture 31" descr="A close up of a sign&#10;&#10;Description automatically generated">
                <a:extLst>
                  <a:ext uri="{FF2B5EF4-FFF2-40B4-BE49-F238E27FC236}">
                    <a16:creationId xmlns:a16="http://schemas.microsoft.com/office/drawing/2014/main" id="{6B2CD0F5-0460-4B57-A422-92C56A6BC962}"/>
                  </a:ext>
                </a:extLst>
              </p:cNvPr>
              <p:cNvPicPr>
                <a:picLocks noChangeAspect="1"/>
              </p:cNvPicPr>
              <p:nvPr/>
            </p:nvPicPr>
            <p:blipFill>
              <a:blip r:embed="rId13"/>
              <a:stretch>
                <a:fillRect/>
              </a:stretch>
            </p:blipFill>
            <p:spPr>
              <a:xfrm>
                <a:off x="9931761" y="2441219"/>
                <a:ext cx="1794782" cy="373315"/>
              </a:xfrm>
              <a:prstGeom prst="rect">
                <a:avLst/>
              </a:prstGeom>
            </p:spPr>
          </p:pic>
          <p:pic>
            <p:nvPicPr>
              <p:cNvPr id="34" name="Picture 33">
                <a:extLst>
                  <a:ext uri="{FF2B5EF4-FFF2-40B4-BE49-F238E27FC236}">
                    <a16:creationId xmlns:a16="http://schemas.microsoft.com/office/drawing/2014/main" id="{A19B8DB2-EE04-4F23-966E-DB9FB5C10F2E}"/>
                  </a:ext>
                </a:extLst>
              </p:cNvPr>
              <p:cNvPicPr>
                <a:picLocks noChangeAspect="1"/>
              </p:cNvPicPr>
              <p:nvPr/>
            </p:nvPicPr>
            <p:blipFill>
              <a:blip r:embed="rId14"/>
              <a:stretch>
                <a:fillRect/>
              </a:stretch>
            </p:blipFill>
            <p:spPr>
              <a:xfrm>
                <a:off x="9793391" y="3901824"/>
                <a:ext cx="2071519" cy="575883"/>
              </a:xfrm>
              <a:prstGeom prst="rect">
                <a:avLst/>
              </a:prstGeom>
            </p:spPr>
          </p:pic>
          <p:pic>
            <p:nvPicPr>
              <p:cNvPr id="36" name="Picture 35" descr="A picture containing object&#10;&#10;Description automatically generated">
                <a:extLst>
                  <a:ext uri="{FF2B5EF4-FFF2-40B4-BE49-F238E27FC236}">
                    <a16:creationId xmlns:a16="http://schemas.microsoft.com/office/drawing/2014/main" id="{FD197E69-4841-4C61-9659-F3FB2580B22B}"/>
                  </a:ext>
                </a:extLst>
              </p:cNvPr>
              <p:cNvPicPr>
                <a:picLocks noChangeAspect="1"/>
              </p:cNvPicPr>
              <p:nvPr/>
            </p:nvPicPr>
            <p:blipFill>
              <a:blip r:embed="rId15"/>
              <a:stretch>
                <a:fillRect/>
              </a:stretch>
            </p:blipFill>
            <p:spPr>
              <a:xfrm>
                <a:off x="9960507" y="1124386"/>
                <a:ext cx="1737287" cy="498601"/>
              </a:xfrm>
              <a:prstGeom prst="rect">
                <a:avLst/>
              </a:prstGeom>
            </p:spPr>
          </p:pic>
          <p:pic>
            <p:nvPicPr>
              <p:cNvPr id="38" name="Picture 37">
                <a:extLst>
                  <a:ext uri="{FF2B5EF4-FFF2-40B4-BE49-F238E27FC236}">
                    <a16:creationId xmlns:a16="http://schemas.microsoft.com/office/drawing/2014/main" id="{10065981-F581-4E41-853C-CCEE6720A6E7}"/>
                  </a:ext>
                </a:extLst>
              </p:cNvPr>
              <p:cNvPicPr>
                <a:picLocks noChangeAspect="1"/>
              </p:cNvPicPr>
              <p:nvPr/>
            </p:nvPicPr>
            <p:blipFill>
              <a:blip r:embed="rId16"/>
              <a:stretch>
                <a:fillRect/>
              </a:stretch>
            </p:blipFill>
            <p:spPr>
              <a:xfrm>
                <a:off x="10345643" y="2995950"/>
                <a:ext cx="967014" cy="795852"/>
              </a:xfrm>
              <a:prstGeom prst="rect">
                <a:avLst/>
              </a:prstGeom>
            </p:spPr>
          </p:pic>
        </p:grpSp>
        <p:pic>
          <p:nvPicPr>
            <p:cNvPr id="16" name="Picture 15">
              <a:extLst>
                <a:ext uri="{FF2B5EF4-FFF2-40B4-BE49-F238E27FC236}">
                  <a16:creationId xmlns:a16="http://schemas.microsoft.com/office/drawing/2014/main" id="{9C3DB416-248F-47F2-B99A-5ABBF759DED1}"/>
                </a:ext>
              </a:extLst>
            </p:cNvPr>
            <p:cNvPicPr>
              <a:picLocks noChangeAspect="1"/>
            </p:cNvPicPr>
            <p:nvPr/>
          </p:nvPicPr>
          <p:blipFill>
            <a:blip r:embed="rId17"/>
            <a:stretch>
              <a:fillRect/>
            </a:stretch>
          </p:blipFill>
          <p:spPr>
            <a:xfrm>
              <a:off x="8376769" y="4627710"/>
              <a:ext cx="2725421" cy="536907"/>
            </a:xfrm>
            <a:prstGeom prst="rect">
              <a:avLst/>
            </a:prstGeom>
          </p:spPr>
        </p:pic>
        <p:pic>
          <p:nvPicPr>
            <p:cNvPr id="22" name="Picture 21" descr="A drawing of a face&#10;&#10;Description automatically generated">
              <a:extLst>
                <a:ext uri="{FF2B5EF4-FFF2-40B4-BE49-F238E27FC236}">
                  <a16:creationId xmlns:a16="http://schemas.microsoft.com/office/drawing/2014/main" id="{472E2C16-5AFC-4542-B688-C3F849EB333B}"/>
                </a:ext>
              </a:extLst>
            </p:cNvPr>
            <p:cNvPicPr>
              <a:picLocks noChangeAspect="1"/>
            </p:cNvPicPr>
            <p:nvPr/>
          </p:nvPicPr>
          <p:blipFill>
            <a:blip r:embed="rId18"/>
            <a:stretch>
              <a:fillRect/>
            </a:stretch>
          </p:blipFill>
          <p:spPr>
            <a:xfrm>
              <a:off x="7960365" y="5996582"/>
              <a:ext cx="1241439" cy="558742"/>
            </a:xfrm>
            <a:prstGeom prst="rect">
              <a:avLst/>
            </a:prstGeom>
          </p:spPr>
        </p:pic>
        <p:pic>
          <p:nvPicPr>
            <p:cNvPr id="4" name="Picture 3">
              <a:extLst>
                <a:ext uri="{FF2B5EF4-FFF2-40B4-BE49-F238E27FC236}">
                  <a16:creationId xmlns:a16="http://schemas.microsoft.com/office/drawing/2014/main" id="{6B937FDA-8500-4CF9-B482-D82E64710830}"/>
                </a:ext>
              </a:extLst>
            </p:cNvPr>
            <p:cNvPicPr>
              <a:picLocks noChangeAspect="1"/>
            </p:cNvPicPr>
            <p:nvPr/>
          </p:nvPicPr>
          <p:blipFill>
            <a:blip r:embed="rId19"/>
            <a:stretch>
              <a:fillRect/>
            </a:stretch>
          </p:blipFill>
          <p:spPr>
            <a:xfrm>
              <a:off x="9998248" y="6134080"/>
              <a:ext cx="1661804" cy="283746"/>
            </a:xfrm>
            <a:prstGeom prst="rect">
              <a:avLst/>
            </a:prstGeom>
          </p:spPr>
        </p:pic>
        <p:sp>
          <p:nvSpPr>
            <p:cNvPr id="6" name="TextBox 5">
              <a:extLst>
                <a:ext uri="{FF2B5EF4-FFF2-40B4-BE49-F238E27FC236}">
                  <a16:creationId xmlns:a16="http://schemas.microsoft.com/office/drawing/2014/main" id="{9E1F7C74-8840-4472-B53F-19ED707B223A}"/>
                </a:ext>
              </a:extLst>
            </p:cNvPr>
            <p:cNvSpPr txBox="1"/>
            <p:nvPr/>
          </p:nvSpPr>
          <p:spPr>
            <a:xfrm>
              <a:off x="9456535" y="5583050"/>
              <a:ext cx="673711" cy="369332"/>
            </a:xfrm>
            <a:prstGeom prst="rect">
              <a:avLst/>
            </a:prstGeom>
            <a:noFill/>
          </p:spPr>
          <p:txBody>
            <a:bodyPr wrap="none" lIns="0" tIns="0" rIns="0" bIns="0" rtlCol="0">
              <a:spAutoFit/>
            </a:bodyPr>
            <a:lstStyle/>
            <a:p>
              <a:r>
                <a:rPr lang="en-GB" sz="2400" spc="-70" dirty="0">
                  <a:gradFill>
                    <a:gsLst>
                      <a:gs pos="2917">
                        <a:schemeClr val="bg2"/>
                      </a:gs>
                      <a:gs pos="95000">
                        <a:schemeClr val="bg2"/>
                      </a:gs>
                    </a:gsLst>
                    <a:lin ang="5400000" scaled="0"/>
                  </a:gradFill>
                </a:rPr>
                <a:t>Silver</a:t>
              </a:r>
            </a:p>
          </p:txBody>
        </p:sp>
        <p:sp>
          <p:nvSpPr>
            <p:cNvPr id="29" name="TextBox 28">
              <a:extLst>
                <a:ext uri="{FF2B5EF4-FFF2-40B4-BE49-F238E27FC236}">
                  <a16:creationId xmlns:a16="http://schemas.microsoft.com/office/drawing/2014/main" id="{474D2873-678E-44AF-8EAF-6AE99324C314}"/>
                </a:ext>
              </a:extLst>
            </p:cNvPr>
            <p:cNvSpPr txBox="1"/>
            <p:nvPr/>
          </p:nvSpPr>
          <p:spPr>
            <a:xfrm>
              <a:off x="9432825" y="460332"/>
              <a:ext cx="613309" cy="369332"/>
            </a:xfrm>
            <a:prstGeom prst="rect">
              <a:avLst/>
            </a:prstGeom>
            <a:noFill/>
          </p:spPr>
          <p:txBody>
            <a:bodyPr wrap="none" lIns="0" tIns="0" rIns="0" bIns="0" rtlCol="0">
              <a:spAutoFit/>
            </a:bodyPr>
            <a:lstStyle/>
            <a:p>
              <a:r>
                <a:rPr lang="en-GB" sz="2400" spc="-70" dirty="0"/>
                <a:t>Gold</a:t>
              </a:r>
            </a:p>
          </p:txBody>
        </p:sp>
      </p:grpSp>
      <p:sp>
        <p:nvSpPr>
          <p:cNvPr id="31" name="TextBox 30">
            <a:extLst>
              <a:ext uri="{FF2B5EF4-FFF2-40B4-BE49-F238E27FC236}">
                <a16:creationId xmlns:a16="http://schemas.microsoft.com/office/drawing/2014/main" id="{38F19B52-003F-4198-A4B6-8DEF096FD0CE}"/>
              </a:ext>
            </a:extLst>
          </p:cNvPr>
          <p:cNvSpPr txBox="1"/>
          <p:nvPr/>
        </p:nvSpPr>
        <p:spPr>
          <a:xfrm>
            <a:off x="636913" y="1701948"/>
            <a:ext cx="1102546" cy="369332"/>
          </a:xfrm>
          <a:prstGeom prst="rect">
            <a:avLst/>
          </a:prstGeom>
          <a:noFill/>
        </p:spPr>
        <p:txBody>
          <a:bodyPr wrap="none" lIns="0" tIns="0" rIns="0" bIns="0" rtlCol="0">
            <a:spAutoFit/>
          </a:bodyPr>
          <a:lstStyle/>
          <a:p>
            <a:r>
              <a:rPr lang="en-GB" sz="2400" spc="-70" dirty="0"/>
              <a:t>Uranium</a:t>
            </a:r>
          </a:p>
        </p:txBody>
      </p:sp>
      <p:sp>
        <p:nvSpPr>
          <p:cNvPr id="33" name="TextBox 32">
            <a:extLst>
              <a:ext uri="{FF2B5EF4-FFF2-40B4-BE49-F238E27FC236}">
                <a16:creationId xmlns:a16="http://schemas.microsoft.com/office/drawing/2014/main" id="{60B46AAF-F1B6-43FD-8BD0-7E22CA087EF6}"/>
              </a:ext>
            </a:extLst>
          </p:cNvPr>
          <p:cNvSpPr txBox="1"/>
          <p:nvPr/>
        </p:nvSpPr>
        <p:spPr>
          <a:xfrm>
            <a:off x="636913" y="3535392"/>
            <a:ext cx="1187505" cy="369332"/>
          </a:xfrm>
          <a:prstGeom prst="rect">
            <a:avLst/>
          </a:prstGeom>
          <a:noFill/>
        </p:spPr>
        <p:txBody>
          <a:bodyPr wrap="none" lIns="0" tIns="0" rIns="0" bIns="0" rtlCol="0">
            <a:spAutoFit/>
          </a:bodyPr>
          <a:lstStyle/>
          <a:p>
            <a:r>
              <a:rPr lang="en-GB" sz="2400" spc="-70" dirty="0"/>
              <a:t>Diamond</a:t>
            </a:r>
          </a:p>
        </p:txBody>
      </p:sp>
      <p:sp>
        <p:nvSpPr>
          <p:cNvPr id="35" name="TextBox 34">
            <a:extLst>
              <a:ext uri="{FF2B5EF4-FFF2-40B4-BE49-F238E27FC236}">
                <a16:creationId xmlns:a16="http://schemas.microsoft.com/office/drawing/2014/main" id="{37A26B75-B6D7-4326-A7F4-B7C968F0D654}"/>
              </a:ext>
            </a:extLst>
          </p:cNvPr>
          <p:cNvSpPr txBox="1"/>
          <p:nvPr/>
        </p:nvSpPr>
        <p:spPr>
          <a:xfrm>
            <a:off x="636913" y="5611269"/>
            <a:ext cx="1127232" cy="369332"/>
          </a:xfrm>
          <a:prstGeom prst="rect">
            <a:avLst/>
          </a:prstGeom>
          <a:noFill/>
        </p:spPr>
        <p:txBody>
          <a:bodyPr wrap="none" lIns="0" tIns="0" rIns="0" bIns="0" rtlCol="0">
            <a:spAutoFit/>
          </a:bodyPr>
          <a:lstStyle/>
          <a:p>
            <a:r>
              <a:rPr lang="en-GB" sz="2400" spc="-70" dirty="0"/>
              <a:t>Platinum</a:t>
            </a:r>
          </a:p>
        </p:txBody>
      </p:sp>
    </p:spTree>
    <p:extLst>
      <p:ext uri="{BB962C8B-B14F-4D97-AF65-F5344CB8AC3E}">
        <p14:creationId xmlns:p14="http://schemas.microsoft.com/office/powerpoint/2010/main" val="24719536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Managed Paths with DSC</a:t>
            </a:r>
          </a:p>
        </p:txBody>
      </p:sp>
    </p:spTree>
    <p:extLst>
      <p:ext uri="{BB962C8B-B14F-4D97-AF65-F5344CB8AC3E}">
        <p14:creationId xmlns:p14="http://schemas.microsoft.com/office/powerpoint/2010/main" val="2127650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ReverseDSC</a:t>
            </a:r>
          </a:p>
        </p:txBody>
      </p:sp>
    </p:spTree>
    <p:extLst>
      <p:ext uri="{BB962C8B-B14F-4D97-AF65-F5344CB8AC3E}">
        <p14:creationId xmlns:p14="http://schemas.microsoft.com/office/powerpoint/2010/main" val="1876605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Internal Logic of DSC Resources</a:t>
            </a:r>
          </a:p>
        </p:txBody>
      </p:sp>
      <p:sp>
        <p:nvSpPr>
          <p:cNvPr id="6" name="TextBox 5">
            <a:extLst>
              <a:ext uri="{FF2B5EF4-FFF2-40B4-BE49-F238E27FC236}">
                <a16:creationId xmlns:a16="http://schemas.microsoft.com/office/drawing/2014/main" id="{2C52DE56-78A1-412F-862F-0255C1739878}"/>
              </a:ext>
            </a:extLst>
          </p:cNvPr>
          <p:cNvSpPr txBox="1"/>
          <p:nvPr/>
        </p:nvSpPr>
        <p:spPr>
          <a:xfrm>
            <a:off x="594128" y="2023748"/>
            <a:ext cx="10406522" cy="3108543"/>
          </a:xfrm>
          <a:prstGeom prst="rect">
            <a:avLst/>
          </a:prstGeom>
          <a:noFill/>
        </p:spPr>
        <p:txBody>
          <a:bodyPr wrap="square" rtlCol="0">
            <a:spAutoFit/>
          </a:bodyPr>
          <a:lstStyle/>
          <a:p>
            <a:pPr marL="285750" indent="-285750">
              <a:buFont typeface="Arial" panose="020B0604020202020204" pitchFamily="34" charset="0"/>
              <a:buChar char="•"/>
            </a:pPr>
            <a:r>
              <a:rPr lang="fr-CA" sz="2800" dirty="0"/>
              <a:t>Test – » Am I in </a:t>
            </a:r>
            <a:r>
              <a:rPr lang="fr-CA" sz="2800" dirty="0" err="1"/>
              <a:t>my</a:t>
            </a:r>
            <a:r>
              <a:rPr lang="fr-CA" sz="2800" dirty="0"/>
              <a:t> </a:t>
            </a:r>
            <a:r>
              <a:rPr lang="fr-CA" sz="2800" dirty="0" err="1"/>
              <a:t>Desired</a:t>
            </a:r>
            <a:r>
              <a:rPr lang="fr-CA" sz="2800" dirty="0"/>
              <a:t> State ?</a:t>
            </a:r>
          </a:p>
          <a:p>
            <a:pPr marL="285750" indent="-285750">
              <a:buFont typeface="Arial" panose="020B0604020202020204" pitchFamily="34" charset="0"/>
              <a:buChar char="•"/>
            </a:pPr>
            <a:endParaRPr lang="fr-CA" sz="2800" dirty="0"/>
          </a:p>
          <a:p>
            <a:pPr marL="285750" indent="-285750">
              <a:buFont typeface="Arial" panose="020B0604020202020204" pitchFamily="34" charset="0"/>
              <a:buChar char="•"/>
            </a:pPr>
            <a:r>
              <a:rPr lang="fr-CA" sz="2800" dirty="0" err="1"/>
              <a:t>Get</a:t>
            </a:r>
            <a:r>
              <a:rPr lang="fr-CA" sz="2800" dirty="0"/>
              <a:t> – » How </a:t>
            </a:r>
            <a:r>
              <a:rPr lang="fr-CA" sz="2800" dirty="0" err="1"/>
              <a:t>am</a:t>
            </a:r>
            <a:r>
              <a:rPr lang="fr-CA" sz="2800" dirty="0"/>
              <a:t> I </a:t>
            </a:r>
            <a:r>
              <a:rPr lang="fr-CA" sz="2800" dirty="0" err="1"/>
              <a:t>currently</a:t>
            </a:r>
            <a:r>
              <a:rPr lang="fr-CA" sz="2800" dirty="0"/>
              <a:t> </a:t>
            </a:r>
            <a:r>
              <a:rPr lang="fr-CA" sz="2800" dirty="0" err="1"/>
              <a:t>configured</a:t>
            </a:r>
            <a:r>
              <a:rPr lang="fr-CA" sz="2800" dirty="0"/>
              <a:t>?</a:t>
            </a:r>
          </a:p>
          <a:p>
            <a:pPr marL="285750" indent="-285750">
              <a:buFont typeface="Arial" panose="020B0604020202020204" pitchFamily="34" charset="0"/>
              <a:buChar char="•"/>
            </a:pPr>
            <a:endParaRPr lang="fr-CA" sz="2800" dirty="0"/>
          </a:p>
          <a:p>
            <a:pPr marL="285750" indent="-285750">
              <a:buFont typeface="Arial" panose="020B0604020202020204" pitchFamily="34" charset="0"/>
              <a:buChar char="•"/>
            </a:pPr>
            <a:r>
              <a:rPr lang="fr-CA" sz="2800" dirty="0"/>
              <a:t>Set – » </a:t>
            </a:r>
            <a:r>
              <a:rPr lang="fr-CA" sz="2800" dirty="0" err="1"/>
              <a:t>Bring</a:t>
            </a:r>
            <a:r>
              <a:rPr lang="fr-CA" sz="2800" dirty="0"/>
              <a:t> me </a:t>
            </a:r>
            <a:r>
              <a:rPr lang="fr-CA" sz="2800" dirty="0" err="1"/>
              <a:t>into</a:t>
            </a:r>
            <a:r>
              <a:rPr lang="fr-CA" sz="2800" dirty="0"/>
              <a:t> </a:t>
            </a:r>
            <a:r>
              <a:rPr lang="fr-CA" sz="2800" dirty="0" err="1"/>
              <a:t>my</a:t>
            </a:r>
            <a:r>
              <a:rPr lang="fr-CA" sz="2800" dirty="0"/>
              <a:t> </a:t>
            </a:r>
            <a:r>
              <a:rPr lang="fr-CA" sz="2800" dirty="0" err="1"/>
              <a:t>Desired</a:t>
            </a:r>
            <a:r>
              <a:rPr lang="fr-CA" sz="2800" dirty="0"/>
              <a:t> State!</a:t>
            </a:r>
          </a:p>
          <a:p>
            <a:pPr marL="285750" indent="-285750">
              <a:buFont typeface="Arial" panose="020B0604020202020204" pitchFamily="34" charset="0"/>
              <a:buChar char="•"/>
            </a:pPr>
            <a:endParaRPr lang="fr-CA" sz="2800" dirty="0"/>
          </a:p>
          <a:p>
            <a:pPr marL="285750" indent="-285750">
              <a:buFont typeface="Arial" panose="020B0604020202020204" pitchFamily="34" charset="0"/>
              <a:buChar char="•"/>
            </a:pPr>
            <a:endParaRPr lang="fr-CA" sz="2800" dirty="0"/>
          </a:p>
        </p:txBody>
      </p:sp>
    </p:spTree>
    <p:extLst>
      <p:ext uri="{BB962C8B-B14F-4D97-AF65-F5344CB8AC3E}">
        <p14:creationId xmlns:p14="http://schemas.microsoft.com/office/powerpoint/2010/main" val="1518348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1037" y="5078027"/>
            <a:ext cx="1130739" cy="1861115"/>
          </a:xfrm>
          <a:prstGeom prst="rect">
            <a:avLst/>
          </a:prstGeom>
        </p:spPr>
      </p:pic>
      <p:pic>
        <p:nvPicPr>
          <p:cNvPr id="3" name="Picture 2"/>
          <p:cNvPicPr>
            <a:picLocks noChangeAspect="1"/>
          </p:cNvPicPr>
          <p:nvPr/>
        </p:nvPicPr>
        <p:blipFill>
          <a:blip r:embed="rId4"/>
          <a:stretch>
            <a:fillRect/>
          </a:stretch>
        </p:blipFill>
        <p:spPr>
          <a:xfrm>
            <a:off x="2653160" y="4436582"/>
            <a:ext cx="258277" cy="990805"/>
          </a:xfrm>
          <a:prstGeom prst="rect">
            <a:avLst/>
          </a:prstGeom>
        </p:spPr>
      </p:pic>
      <p:pic>
        <p:nvPicPr>
          <p:cNvPr id="4" name="Picture 3"/>
          <p:cNvPicPr>
            <a:picLocks noChangeAspect="1"/>
          </p:cNvPicPr>
          <p:nvPr/>
        </p:nvPicPr>
        <p:blipFill>
          <a:blip r:embed="rId5"/>
          <a:stretch>
            <a:fillRect/>
          </a:stretch>
        </p:blipFill>
        <p:spPr>
          <a:xfrm>
            <a:off x="2401958" y="3537253"/>
            <a:ext cx="2362373" cy="1047992"/>
          </a:xfrm>
          <a:prstGeom prst="rect">
            <a:avLst/>
          </a:prstGeom>
        </p:spPr>
      </p:pic>
      <p:pic>
        <p:nvPicPr>
          <p:cNvPr id="7" name="Picture 6"/>
          <p:cNvPicPr>
            <a:picLocks noChangeAspect="1"/>
          </p:cNvPicPr>
          <p:nvPr/>
        </p:nvPicPr>
        <p:blipFill>
          <a:blip r:embed="rId6"/>
          <a:stretch>
            <a:fillRect/>
          </a:stretch>
        </p:blipFill>
        <p:spPr>
          <a:xfrm>
            <a:off x="3762269" y="1577903"/>
            <a:ext cx="1192499" cy="1042403"/>
          </a:xfrm>
          <a:prstGeom prst="rect">
            <a:avLst/>
          </a:prstGeom>
        </p:spPr>
      </p:pic>
      <p:pic>
        <p:nvPicPr>
          <p:cNvPr id="10" name="Picture 9"/>
          <p:cNvPicPr>
            <a:picLocks noChangeAspect="1"/>
          </p:cNvPicPr>
          <p:nvPr/>
        </p:nvPicPr>
        <p:blipFill>
          <a:blip r:embed="rId7"/>
          <a:stretch>
            <a:fillRect/>
          </a:stretch>
        </p:blipFill>
        <p:spPr>
          <a:xfrm>
            <a:off x="4829581" y="1199618"/>
            <a:ext cx="2536563" cy="1142583"/>
          </a:xfrm>
          <a:prstGeom prst="rect">
            <a:avLst/>
          </a:prstGeom>
        </p:spPr>
      </p:pic>
      <p:pic>
        <p:nvPicPr>
          <p:cNvPr id="11" name="Picture 10"/>
          <p:cNvPicPr>
            <a:picLocks noChangeAspect="1"/>
          </p:cNvPicPr>
          <p:nvPr/>
        </p:nvPicPr>
        <p:blipFill>
          <a:blip r:embed="rId8"/>
          <a:stretch>
            <a:fillRect/>
          </a:stretch>
        </p:blipFill>
        <p:spPr>
          <a:xfrm>
            <a:off x="1733337" y="1770910"/>
            <a:ext cx="2206931" cy="1868967"/>
          </a:xfrm>
          <a:prstGeom prst="rect">
            <a:avLst/>
          </a:prstGeom>
        </p:spPr>
      </p:pic>
      <p:pic>
        <p:nvPicPr>
          <p:cNvPr id="12" name="Picture 11"/>
          <p:cNvPicPr>
            <a:picLocks noChangeAspect="1"/>
          </p:cNvPicPr>
          <p:nvPr/>
        </p:nvPicPr>
        <p:blipFill>
          <a:blip r:embed="rId9"/>
          <a:stretch>
            <a:fillRect/>
          </a:stretch>
        </p:blipFill>
        <p:spPr>
          <a:xfrm>
            <a:off x="3502292" y="700720"/>
            <a:ext cx="776440" cy="979243"/>
          </a:xfrm>
          <a:prstGeom prst="rect">
            <a:avLst/>
          </a:prstGeom>
        </p:spPr>
      </p:pic>
      <p:pic>
        <p:nvPicPr>
          <p:cNvPr id="13" name="Picture 12"/>
          <p:cNvPicPr>
            <a:picLocks noChangeAspect="1"/>
          </p:cNvPicPr>
          <p:nvPr/>
        </p:nvPicPr>
        <p:blipFill>
          <a:blip r:embed="rId10"/>
          <a:stretch>
            <a:fillRect/>
          </a:stretch>
        </p:blipFill>
        <p:spPr>
          <a:xfrm>
            <a:off x="4201424" y="872337"/>
            <a:ext cx="1463045" cy="384016"/>
          </a:xfrm>
          <a:prstGeom prst="rect">
            <a:avLst/>
          </a:prstGeom>
        </p:spPr>
      </p:pic>
      <p:pic>
        <p:nvPicPr>
          <p:cNvPr id="14" name="Picture 13"/>
          <p:cNvPicPr>
            <a:picLocks noChangeAspect="1"/>
          </p:cNvPicPr>
          <p:nvPr/>
        </p:nvPicPr>
        <p:blipFill>
          <a:blip r:embed="rId11"/>
          <a:stretch>
            <a:fillRect/>
          </a:stretch>
        </p:blipFill>
        <p:spPr>
          <a:xfrm>
            <a:off x="3825810" y="2414004"/>
            <a:ext cx="4390781" cy="1850752"/>
          </a:xfrm>
          <a:prstGeom prst="rect">
            <a:avLst/>
          </a:prstGeom>
        </p:spPr>
      </p:pic>
      <p:pic>
        <p:nvPicPr>
          <p:cNvPr id="15" name="Picture 14"/>
          <p:cNvPicPr>
            <a:picLocks noChangeAspect="1"/>
          </p:cNvPicPr>
          <p:nvPr/>
        </p:nvPicPr>
        <p:blipFill>
          <a:blip r:embed="rId9"/>
          <a:stretch>
            <a:fillRect/>
          </a:stretch>
        </p:blipFill>
        <p:spPr>
          <a:xfrm>
            <a:off x="5664470" y="2335672"/>
            <a:ext cx="586300" cy="739440"/>
          </a:xfrm>
          <a:prstGeom prst="rect">
            <a:avLst/>
          </a:prstGeom>
        </p:spPr>
      </p:pic>
      <p:pic>
        <p:nvPicPr>
          <p:cNvPr id="17" name="Picture 16"/>
          <p:cNvPicPr>
            <a:picLocks noChangeAspect="1"/>
          </p:cNvPicPr>
          <p:nvPr/>
        </p:nvPicPr>
        <p:blipFill>
          <a:blip r:embed="rId12"/>
          <a:stretch>
            <a:fillRect/>
          </a:stretch>
        </p:blipFill>
        <p:spPr>
          <a:xfrm>
            <a:off x="7725062" y="2335673"/>
            <a:ext cx="605511" cy="763667"/>
          </a:xfrm>
          <a:prstGeom prst="rect">
            <a:avLst/>
          </a:prstGeom>
        </p:spPr>
      </p:pic>
      <p:pic>
        <p:nvPicPr>
          <p:cNvPr id="18" name="Picture 17"/>
          <p:cNvPicPr>
            <a:picLocks noChangeAspect="1"/>
          </p:cNvPicPr>
          <p:nvPr/>
        </p:nvPicPr>
        <p:blipFill>
          <a:blip r:embed="rId13"/>
          <a:stretch>
            <a:fillRect/>
          </a:stretch>
        </p:blipFill>
        <p:spPr>
          <a:xfrm>
            <a:off x="6627968" y="4141616"/>
            <a:ext cx="735619" cy="1360437"/>
          </a:xfrm>
          <a:prstGeom prst="rect">
            <a:avLst/>
          </a:prstGeom>
        </p:spPr>
      </p:pic>
      <p:pic>
        <p:nvPicPr>
          <p:cNvPr id="20" name="Picture 19"/>
          <p:cNvPicPr>
            <a:picLocks noChangeAspect="1"/>
          </p:cNvPicPr>
          <p:nvPr/>
        </p:nvPicPr>
        <p:blipFill>
          <a:blip r:embed="rId14"/>
          <a:stretch>
            <a:fillRect/>
          </a:stretch>
        </p:blipFill>
        <p:spPr>
          <a:xfrm>
            <a:off x="8109716" y="2764078"/>
            <a:ext cx="3522568" cy="1150607"/>
          </a:xfrm>
          <a:prstGeom prst="rect">
            <a:avLst/>
          </a:prstGeom>
        </p:spPr>
      </p:pic>
      <p:sp>
        <p:nvSpPr>
          <p:cNvPr id="5" name="TextBox 4"/>
          <p:cNvSpPr txBox="1"/>
          <p:nvPr/>
        </p:nvSpPr>
        <p:spPr>
          <a:xfrm>
            <a:off x="182881" y="215538"/>
            <a:ext cx="4950823" cy="454420"/>
          </a:xfrm>
          <a:prstGeom prst="rect">
            <a:avLst/>
          </a:prstGeom>
          <a:noFill/>
        </p:spPr>
        <p:txBody>
          <a:bodyPr wrap="square" rtlCol="0">
            <a:spAutoFit/>
          </a:bodyPr>
          <a:lstStyle/>
          <a:p>
            <a:r>
              <a:rPr lang="en-US" sz="2353" err="1"/>
              <a:t>ApplyAndAutocorrect</a:t>
            </a:r>
            <a:r>
              <a:rPr lang="en-US" sz="2353"/>
              <a:t> Flow</a:t>
            </a:r>
          </a:p>
        </p:txBody>
      </p:sp>
    </p:spTree>
    <p:extLst>
      <p:ext uri="{BB962C8B-B14F-4D97-AF65-F5344CB8AC3E}">
        <p14:creationId xmlns:p14="http://schemas.microsoft.com/office/powerpoint/2010/main" val="146789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3046988"/>
          </a:xfrm>
          <a:prstGeom prst="rect">
            <a:avLst/>
          </a:prstGeom>
          <a:noFill/>
        </p:spPr>
        <p:txBody>
          <a:bodyPr wrap="square" rtlCol="0">
            <a:spAutoFit/>
          </a:bodyPr>
          <a:lstStyle/>
          <a:p>
            <a:pPr marL="285750" indent="-285750">
              <a:buFontTx/>
              <a:buChar char="-"/>
            </a:pPr>
            <a:r>
              <a:rPr lang="fr-CA" sz="2400" err="1"/>
              <a:t>Extract</a:t>
            </a:r>
            <a:r>
              <a:rPr lang="fr-CA" sz="2400"/>
              <a:t> DSC Configuration </a:t>
            </a:r>
            <a:r>
              <a:rPr lang="fr-CA" sz="2400" err="1"/>
              <a:t>from</a:t>
            </a:r>
            <a:r>
              <a:rPr lang="fr-CA" sz="2400"/>
              <a:t> </a:t>
            </a:r>
            <a:r>
              <a:rPr lang="fr-CA" sz="2400" err="1"/>
              <a:t>existing</a:t>
            </a:r>
            <a:r>
              <a:rPr lang="fr-CA" sz="2400"/>
              <a:t> </a:t>
            </a:r>
            <a:r>
              <a:rPr lang="fr-CA" sz="2400" err="1"/>
              <a:t>environments</a:t>
            </a:r>
            <a:r>
              <a:rPr lang="fr-CA" sz="2400"/>
              <a:t>.</a:t>
            </a:r>
          </a:p>
          <a:p>
            <a:pPr marL="285750" indent="-285750">
              <a:buFontTx/>
              <a:buChar char="-"/>
            </a:pPr>
            <a:endParaRPr lang="fr-CA" sz="2400"/>
          </a:p>
          <a:p>
            <a:pPr marL="285750" indent="-285750">
              <a:buFontTx/>
              <a:buChar char="-"/>
            </a:pPr>
            <a:r>
              <a:rPr lang="fr-CA" sz="2400"/>
              <a:t>Framework </a:t>
            </a:r>
            <a:r>
              <a:rPr lang="fr-CA" sz="2400" err="1"/>
              <a:t>that</a:t>
            </a:r>
            <a:r>
              <a:rPr lang="fr-CA" sz="2400"/>
              <a:t> </a:t>
            </a:r>
            <a:r>
              <a:rPr lang="fr-CA" sz="2400" err="1"/>
              <a:t>requires</a:t>
            </a:r>
            <a:r>
              <a:rPr lang="fr-CA" sz="2400"/>
              <a:t> a </a:t>
            </a:r>
            <a:r>
              <a:rPr lang="fr-CA" sz="2400" err="1"/>
              <a:t>technology</a:t>
            </a:r>
            <a:r>
              <a:rPr lang="fr-CA" sz="2400"/>
              <a:t> </a:t>
            </a:r>
            <a:r>
              <a:rPr lang="fr-CA" sz="2400" err="1"/>
              <a:t>specific</a:t>
            </a:r>
            <a:r>
              <a:rPr lang="fr-CA" sz="2400"/>
              <a:t> </a:t>
            </a:r>
            <a:r>
              <a:rPr lang="fr-CA" sz="2400" err="1"/>
              <a:t>Orchestrator</a:t>
            </a:r>
            <a:r>
              <a:rPr lang="fr-CA" sz="2400"/>
              <a:t> to </a:t>
            </a:r>
            <a:r>
              <a:rPr lang="fr-CA" sz="2400" err="1"/>
              <a:t>operate</a:t>
            </a:r>
            <a:r>
              <a:rPr lang="fr-CA" sz="2400"/>
              <a:t>..</a:t>
            </a:r>
          </a:p>
          <a:p>
            <a:pPr marL="285750" indent="-285750">
              <a:buFontTx/>
              <a:buChar char="-"/>
            </a:pPr>
            <a:endParaRPr lang="fr-CA" sz="2400"/>
          </a:p>
          <a:p>
            <a:pPr marL="285750" indent="-285750">
              <a:buFontTx/>
              <a:buChar char="-"/>
            </a:pPr>
            <a:r>
              <a:rPr lang="fr-CA" sz="2400"/>
              <a:t>ReverseDSC </a:t>
            </a:r>
            <a:r>
              <a:rPr lang="fr-CA" sz="2400" err="1"/>
              <a:t>Orchestrator</a:t>
            </a:r>
            <a:r>
              <a:rPr lang="fr-CA" sz="2400"/>
              <a:t> for SharePoint </a:t>
            </a:r>
            <a:r>
              <a:rPr lang="fr-CA" sz="2400" err="1"/>
              <a:t>is</a:t>
            </a:r>
            <a:r>
              <a:rPr lang="fr-CA" sz="2400"/>
              <a:t> </a:t>
            </a:r>
            <a:r>
              <a:rPr lang="fr-CA" sz="2400" err="1"/>
              <a:t>available</a:t>
            </a:r>
            <a:r>
              <a:rPr lang="fr-CA" sz="2400"/>
              <a:t> on the PowerShell </a:t>
            </a:r>
            <a:r>
              <a:rPr lang="fr-CA" sz="2400" err="1"/>
              <a:t>Gallery</a:t>
            </a:r>
            <a:r>
              <a:rPr lang="fr-CA" sz="2400"/>
              <a:t>;</a:t>
            </a:r>
          </a:p>
          <a:p>
            <a:pPr marL="285750" indent="-285750">
              <a:buFontTx/>
              <a:buChar char="-"/>
            </a:pPr>
            <a:endParaRPr lang="fr-CA" sz="2400"/>
          </a:p>
          <a:p>
            <a:r>
              <a:rPr lang="fr-CA" sz="2400"/>
              <a:t>	</a:t>
            </a:r>
            <a:r>
              <a:rPr lang="fr-CA" sz="2400" b="1"/>
              <a:t>Install-Script </a:t>
            </a:r>
            <a:r>
              <a:rPr lang="fr-CA" sz="2400" b="1" err="1"/>
              <a:t>SharePointDSC.Reverse</a:t>
            </a:r>
            <a:endParaRPr lang="fr-CA" sz="2400" b="1"/>
          </a:p>
          <a:p>
            <a:endParaRPr lang="fr-CA" sz="2400" b="1"/>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05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 Scenarios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524315"/>
          </a:xfrm>
          <a:prstGeom prst="rect">
            <a:avLst/>
          </a:prstGeom>
          <a:noFill/>
        </p:spPr>
        <p:txBody>
          <a:bodyPr wrap="square" rtlCol="0">
            <a:spAutoFit/>
          </a:bodyPr>
          <a:lstStyle/>
          <a:p>
            <a:pPr marL="285750" indent="-285750">
              <a:buFontTx/>
              <a:buChar char="-"/>
            </a:pPr>
            <a:r>
              <a:rPr lang="fr-CA" sz="2400" dirty="0" err="1"/>
              <a:t>Recreating</a:t>
            </a:r>
            <a:r>
              <a:rPr lang="fr-CA" sz="2400" dirty="0"/>
              <a:t> an </a:t>
            </a:r>
            <a:r>
              <a:rPr lang="fr-CA" sz="2400" dirty="0" err="1"/>
              <a:t>environment</a:t>
            </a:r>
            <a:r>
              <a:rPr lang="fr-CA" sz="2400" dirty="0"/>
              <a:t> for Troubleshooting;</a:t>
            </a:r>
          </a:p>
          <a:p>
            <a:pPr marL="285750" indent="-285750">
              <a:buFontTx/>
              <a:buChar char="-"/>
            </a:pPr>
            <a:endParaRPr lang="fr-CA" sz="2400" dirty="0"/>
          </a:p>
          <a:p>
            <a:pPr marL="285750" indent="-285750">
              <a:buFontTx/>
              <a:buChar char="-"/>
            </a:pPr>
            <a:r>
              <a:rPr lang="fr-CA" sz="2400" dirty="0"/>
              <a:t>Point-in-time snapshot;</a:t>
            </a:r>
          </a:p>
          <a:p>
            <a:pPr marL="285750" indent="-285750">
              <a:buFontTx/>
              <a:buChar char="-"/>
            </a:pPr>
            <a:endParaRPr lang="fr-CA" sz="2400" dirty="0"/>
          </a:p>
          <a:p>
            <a:pPr marL="285750" indent="-285750">
              <a:buFontTx/>
              <a:buChar char="-"/>
            </a:pPr>
            <a:r>
              <a:rPr lang="fr-CA" sz="2400" dirty="0"/>
              <a:t>Delta </a:t>
            </a:r>
            <a:r>
              <a:rPr lang="fr-CA" sz="2400" dirty="0" err="1"/>
              <a:t>Analysis</a:t>
            </a:r>
            <a:r>
              <a:rPr lang="fr-CA" sz="2400" dirty="0"/>
              <a:t>;</a:t>
            </a:r>
          </a:p>
          <a:p>
            <a:pPr marL="285750" indent="-285750">
              <a:buFontTx/>
              <a:buChar char="-"/>
            </a:pPr>
            <a:endParaRPr lang="fr-CA" sz="2400" dirty="0"/>
          </a:p>
          <a:p>
            <a:pPr marL="285750" indent="-285750">
              <a:buFontTx/>
              <a:buChar char="-"/>
            </a:pPr>
            <a:r>
              <a:rPr lang="fr-CA" sz="2400" dirty="0" err="1"/>
              <a:t>Disaster</a:t>
            </a:r>
            <a:r>
              <a:rPr lang="fr-CA" sz="2400" dirty="0"/>
              <a:t> </a:t>
            </a:r>
            <a:r>
              <a:rPr lang="fr-CA" sz="2400" dirty="0" err="1"/>
              <a:t>Recovery</a:t>
            </a:r>
            <a:r>
              <a:rPr lang="fr-CA" sz="2400" dirty="0"/>
              <a:t>;</a:t>
            </a:r>
          </a:p>
          <a:p>
            <a:pPr marL="285750" indent="-285750">
              <a:buFontTx/>
              <a:buChar char="-"/>
            </a:pPr>
            <a:endParaRPr lang="fr-CA" sz="2400" dirty="0"/>
          </a:p>
          <a:p>
            <a:pPr marL="285750" indent="-285750">
              <a:buFontTx/>
              <a:buChar char="-"/>
            </a:pPr>
            <a:r>
              <a:rPr lang="fr-CA" sz="2400" dirty="0" err="1"/>
              <a:t>On-boarding</a:t>
            </a:r>
            <a:r>
              <a:rPr lang="fr-CA" sz="2400" dirty="0"/>
              <a:t> </a:t>
            </a:r>
            <a:r>
              <a:rPr lang="fr-CA" sz="2400" dirty="0" err="1"/>
              <a:t>existing</a:t>
            </a:r>
            <a:r>
              <a:rPr lang="fr-CA" sz="2400" dirty="0"/>
              <a:t> </a:t>
            </a:r>
            <a:r>
              <a:rPr lang="fr-CA" sz="2400" dirty="0" err="1"/>
              <a:t>environment</a:t>
            </a:r>
            <a:r>
              <a:rPr lang="fr-CA" sz="2400" dirty="0"/>
              <a:t> onto DSC for monitoring;</a:t>
            </a:r>
          </a:p>
          <a:p>
            <a:pPr marL="285750" indent="-285750">
              <a:buFontTx/>
              <a:buChar char="-"/>
            </a:pPr>
            <a:endParaRPr lang="fr-CA" sz="2400" dirty="0"/>
          </a:p>
          <a:p>
            <a:pPr marL="285750" indent="-285750">
              <a:buFontTx/>
              <a:buChar char="-"/>
            </a:pPr>
            <a:r>
              <a:rPr lang="fr-CA" sz="2400" dirty="0" err="1"/>
              <a:t>Keeping</a:t>
            </a:r>
            <a:r>
              <a:rPr lang="fr-CA" sz="2400" dirty="0"/>
              <a:t> </a:t>
            </a:r>
            <a:r>
              <a:rPr lang="fr-CA" sz="2400" dirty="0" err="1"/>
              <a:t>environments</a:t>
            </a:r>
            <a:r>
              <a:rPr lang="fr-CA" sz="2400" dirty="0"/>
              <a:t> in-</a:t>
            </a:r>
            <a:r>
              <a:rPr lang="fr-CA" sz="2400" dirty="0" err="1"/>
              <a:t>sync</a:t>
            </a:r>
            <a:r>
              <a:rPr lang="fr-CA" sz="2400" dirty="0"/>
              <a:t>;</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780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a:t>Demo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t>ReverseDSC for SharePoint</a:t>
            </a:r>
          </a:p>
        </p:txBody>
      </p:sp>
    </p:spTree>
    <p:extLst>
      <p:ext uri="{BB962C8B-B14F-4D97-AF65-F5344CB8AC3E}">
        <p14:creationId xmlns:p14="http://schemas.microsoft.com/office/powerpoint/2010/main" val="4025916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Office365DSC</a:t>
            </a:r>
          </a:p>
        </p:txBody>
      </p:sp>
    </p:spTree>
    <p:extLst>
      <p:ext uri="{BB962C8B-B14F-4D97-AF65-F5344CB8AC3E}">
        <p14:creationId xmlns:p14="http://schemas.microsoft.com/office/powerpoint/2010/main" val="3681072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61665"/>
          </a:xfrm>
          <a:prstGeom prst="rect">
            <a:avLst/>
          </a:prstGeom>
          <a:noFill/>
        </p:spPr>
        <p:txBody>
          <a:bodyPr wrap="square" rtlCol="0">
            <a:spAutoFit/>
          </a:bodyPr>
          <a:lstStyle/>
          <a:p>
            <a:pPr marL="285750" indent="-285750">
              <a:buFontTx/>
              <a:buChar char="-"/>
            </a:pPr>
            <a:r>
              <a:rPr lang="en-CA" sz="2400"/>
              <a:t>Will support all Office 365 Workloads:</a:t>
            </a:r>
          </a:p>
        </p:txBody>
      </p:sp>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a:solidFill>
                  <a:schemeClr val="accent1">
                    <a:lumMod val="75000"/>
                  </a:schemeClr>
                </a:solidFill>
                <a:hlinkClick r:id="rId2">
                  <a:extLst>
                    <a:ext uri="{A12FA001-AC4F-418D-AE19-62706E023703}">
                      <ahyp:hlinkClr xmlns:ahyp="http://schemas.microsoft.com/office/drawing/2018/hyperlinkcolor" val="tx"/>
                    </a:ext>
                  </a:extLst>
                </a:hlinkClick>
              </a:rPr>
              <a:t>Aka.ms/Office365DSC</a:t>
            </a:r>
            <a:endParaRPr lang="en-CA" sz="3200">
              <a:solidFill>
                <a:schemeClr val="accent1">
                  <a:lumMod val="75000"/>
                </a:schemeClr>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477336" y="4665245"/>
            <a:ext cx="1428949" cy="1428949"/>
          </a:xfrm>
          <a:prstGeom prst="rect">
            <a:avLst/>
          </a:prstGeom>
        </p:spPr>
      </p:pic>
      <p:pic>
        <p:nvPicPr>
          <p:cNvPr id="8" name="Picture 7">
            <a:extLst>
              <a:ext uri="{FF2B5EF4-FFF2-40B4-BE49-F238E27FC236}">
                <a16:creationId xmlns:a16="http://schemas.microsoft.com/office/drawing/2014/main" id="{1C9D0719-FCCB-4ECA-9896-52A200A9B4BD}"/>
              </a:ext>
            </a:extLst>
          </p:cNvPr>
          <p:cNvPicPr>
            <a:picLocks noChangeAspect="1"/>
          </p:cNvPicPr>
          <p:nvPr/>
        </p:nvPicPr>
        <p:blipFill>
          <a:blip r:embed="rId4"/>
          <a:stretch>
            <a:fillRect/>
          </a:stretch>
        </p:blipFill>
        <p:spPr>
          <a:xfrm>
            <a:off x="1318301" y="2526585"/>
            <a:ext cx="1311198" cy="486858"/>
          </a:xfrm>
          <a:prstGeom prst="rect">
            <a:avLst/>
          </a:prstGeom>
        </p:spPr>
      </p:pic>
      <p:pic>
        <p:nvPicPr>
          <p:cNvPr id="10" name="Picture 9">
            <a:extLst>
              <a:ext uri="{FF2B5EF4-FFF2-40B4-BE49-F238E27FC236}">
                <a16:creationId xmlns:a16="http://schemas.microsoft.com/office/drawing/2014/main" id="{6B1BA9AB-1A41-4BB4-A8D4-9B9C4B66A109}"/>
              </a:ext>
            </a:extLst>
          </p:cNvPr>
          <p:cNvPicPr>
            <a:picLocks noChangeAspect="1"/>
          </p:cNvPicPr>
          <p:nvPr/>
        </p:nvPicPr>
        <p:blipFill>
          <a:blip r:embed="rId5"/>
          <a:stretch>
            <a:fillRect/>
          </a:stretch>
        </p:blipFill>
        <p:spPr>
          <a:xfrm>
            <a:off x="2806221" y="2569989"/>
            <a:ext cx="1171575" cy="400050"/>
          </a:xfrm>
          <a:prstGeom prst="rect">
            <a:avLst/>
          </a:prstGeom>
        </p:spPr>
      </p:pic>
      <p:pic>
        <p:nvPicPr>
          <p:cNvPr id="12" name="Picture 11">
            <a:extLst>
              <a:ext uri="{FF2B5EF4-FFF2-40B4-BE49-F238E27FC236}">
                <a16:creationId xmlns:a16="http://schemas.microsoft.com/office/drawing/2014/main" id="{D9735051-CD4F-4D4A-A64D-CF4C5327EE27}"/>
              </a:ext>
            </a:extLst>
          </p:cNvPr>
          <p:cNvPicPr>
            <a:picLocks noChangeAspect="1"/>
          </p:cNvPicPr>
          <p:nvPr/>
        </p:nvPicPr>
        <p:blipFill>
          <a:blip r:embed="rId6"/>
          <a:stretch>
            <a:fillRect/>
          </a:stretch>
        </p:blipFill>
        <p:spPr>
          <a:xfrm>
            <a:off x="4202053" y="2555701"/>
            <a:ext cx="1262063" cy="414338"/>
          </a:xfrm>
          <a:prstGeom prst="rect">
            <a:avLst/>
          </a:prstGeom>
        </p:spPr>
      </p:pic>
      <p:pic>
        <p:nvPicPr>
          <p:cNvPr id="14" name="Picture 13">
            <a:extLst>
              <a:ext uri="{FF2B5EF4-FFF2-40B4-BE49-F238E27FC236}">
                <a16:creationId xmlns:a16="http://schemas.microsoft.com/office/drawing/2014/main" id="{74611923-7F17-4F04-B9D6-58B40D0DD528}"/>
              </a:ext>
            </a:extLst>
          </p:cNvPr>
          <p:cNvPicPr>
            <a:picLocks noChangeAspect="1"/>
          </p:cNvPicPr>
          <p:nvPr/>
        </p:nvPicPr>
        <p:blipFill>
          <a:blip r:embed="rId7"/>
          <a:stretch>
            <a:fillRect/>
          </a:stretch>
        </p:blipFill>
        <p:spPr>
          <a:xfrm>
            <a:off x="5688373" y="2555701"/>
            <a:ext cx="1143000" cy="414338"/>
          </a:xfrm>
          <a:prstGeom prst="rect">
            <a:avLst/>
          </a:prstGeom>
        </p:spPr>
      </p:pic>
      <p:pic>
        <p:nvPicPr>
          <p:cNvPr id="16" name="Picture 15">
            <a:extLst>
              <a:ext uri="{FF2B5EF4-FFF2-40B4-BE49-F238E27FC236}">
                <a16:creationId xmlns:a16="http://schemas.microsoft.com/office/drawing/2014/main" id="{6B22BBE4-E6C3-43C3-ABE0-C84BEA5113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373" y="2555701"/>
            <a:ext cx="1081088" cy="414338"/>
          </a:xfrm>
          <a:prstGeom prst="rect">
            <a:avLst/>
          </a:prstGeom>
        </p:spPr>
      </p:pic>
      <p:pic>
        <p:nvPicPr>
          <p:cNvPr id="17" name="Picture 16" descr="A close up of a logo&#10;&#10;Description automatically generated">
            <a:extLst>
              <a:ext uri="{FF2B5EF4-FFF2-40B4-BE49-F238E27FC236}">
                <a16:creationId xmlns:a16="http://schemas.microsoft.com/office/drawing/2014/main" id="{FBA36A51-7111-4EB2-96D4-4D8BE978DC03}"/>
              </a:ext>
            </a:extLst>
          </p:cNvPr>
          <p:cNvPicPr>
            <a:picLocks noChangeAspect="1"/>
          </p:cNvPicPr>
          <p:nvPr/>
        </p:nvPicPr>
        <p:blipFill>
          <a:blip r:embed="rId9"/>
          <a:stretch>
            <a:fillRect/>
          </a:stretch>
        </p:blipFill>
        <p:spPr>
          <a:xfrm flipH="1">
            <a:off x="8017514" y="2599804"/>
            <a:ext cx="402072" cy="340420"/>
          </a:xfrm>
          <a:prstGeom prst="rect">
            <a:avLst/>
          </a:prstGeom>
        </p:spPr>
      </p:pic>
      <p:sp>
        <p:nvSpPr>
          <p:cNvPr id="18" name="TextBox 17">
            <a:extLst>
              <a:ext uri="{FF2B5EF4-FFF2-40B4-BE49-F238E27FC236}">
                <a16:creationId xmlns:a16="http://schemas.microsoft.com/office/drawing/2014/main" id="{AB2C1362-9A3A-460E-B919-B58F33C39F56}"/>
              </a:ext>
            </a:extLst>
          </p:cNvPr>
          <p:cNvSpPr txBox="1"/>
          <p:nvPr/>
        </p:nvSpPr>
        <p:spPr>
          <a:xfrm>
            <a:off x="8419586" y="2643706"/>
            <a:ext cx="1700879" cy="307777"/>
          </a:xfrm>
          <a:prstGeom prst="rect">
            <a:avLst/>
          </a:prstGeom>
          <a:noFill/>
        </p:spPr>
        <p:txBody>
          <a:bodyPr wrap="square" rtlCol="0">
            <a:spAutoFit/>
          </a:bodyPr>
          <a:lstStyle/>
          <a:p>
            <a:r>
              <a:rPr lang="en-CA" sz="1400"/>
              <a:t>PowerApps</a:t>
            </a:r>
          </a:p>
        </p:txBody>
      </p:sp>
      <p:pic>
        <p:nvPicPr>
          <p:cNvPr id="20" name="Picture 19" descr="A close up of a logo&#10;&#10;Description automatically generated">
            <a:extLst>
              <a:ext uri="{FF2B5EF4-FFF2-40B4-BE49-F238E27FC236}">
                <a16:creationId xmlns:a16="http://schemas.microsoft.com/office/drawing/2014/main" id="{5A956AE8-6FB7-4E24-A852-D42D811DC200}"/>
              </a:ext>
            </a:extLst>
          </p:cNvPr>
          <p:cNvPicPr>
            <a:picLocks noChangeAspect="1"/>
          </p:cNvPicPr>
          <p:nvPr/>
        </p:nvPicPr>
        <p:blipFill>
          <a:blip r:embed="rId10"/>
          <a:stretch>
            <a:fillRect/>
          </a:stretch>
        </p:blipFill>
        <p:spPr>
          <a:xfrm>
            <a:off x="9484002" y="2643706"/>
            <a:ext cx="397072" cy="291376"/>
          </a:xfrm>
          <a:prstGeom prst="rect">
            <a:avLst/>
          </a:prstGeom>
        </p:spPr>
      </p:pic>
      <p:sp>
        <p:nvSpPr>
          <p:cNvPr id="22" name="TextBox 21">
            <a:extLst>
              <a:ext uri="{FF2B5EF4-FFF2-40B4-BE49-F238E27FC236}">
                <a16:creationId xmlns:a16="http://schemas.microsoft.com/office/drawing/2014/main" id="{CC12E940-A1E7-4098-9444-9E7072E8361E}"/>
              </a:ext>
            </a:extLst>
          </p:cNvPr>
          <p:cNvSpPr txBox="1"/>
          <p:nvPr/>
        </p:nvSpPr>
        <p:spPr>
          <a:xfrm>
            <a:off x="9883499" y="2609357"/>
            <a:ext cx="1700879" cy="307777"/>
          </a:xfrm>
          <a:prstGeom prst="rect">
            <a:avLst/>
          </a:prstGeom>
          <a:noFill/>
        </p:spPr>
        <p:txBody>
          <a:bodyPr wrap="square" rtlCol="0">
            <a:spAutoFit/>
          </a:bodyPr>
          <a:lstStyle/>
          <a:p>
            <a:r>
              <a:rPr lang="en-CA" sz="1400"/>
              <a:t>Flow   […]</a:t>
            </a:r>
          </a:p>
        </p:txBody>
      </p:sp>
      <p:sp>
        <p:nvSpPr>
          <p:cNvPr id="25" name="TextBox 24">
            <a:extLst>
              <a:ext uri="{FF2B5EF4-FFF2-40B4-BE49-F238E27FC236}">
                <a16:creationId xmlns:a16="http://schemas.microsoft.com/office/drawing/2014/main" id="{DE698F89-C9BE-428E-88F0-A5DC48E73A6F}"/>
              </a:ext>
            </a:extLst>
          </p:cNvPr>
          <p:cNvSpPr txBox="1"/>
          <p:nvPr/>
        </p:nvSpPr>
        <p:spPr>
          <a:xfrm>
            <a:off x="984023" y="3366004"/>
            <a:ext cx="10415573" cy="461665"/>
          </a:xfrm>
          <a:prstGeom prst="rect">
            <a:avLst/>
          </a:prstGeom>
          <a:noFill/>
        </p:spPr>
        <p:txBody>
          <a:bodyPr wrap="square" rtlCol="0">
            <a:spAutoFit/>
          </a:bodyPr>
          <a:lstStyle/>
          <a:p>
            <a:pPr marL="285750" indent="-285750">
              <a:buFontTx/>
              <a:buChar char="-"/>
            </a:pPr>
            <a:r>
              <a:rPr lang="en-CA" sz="2400" dirty="0"/>
              <a:t>Still in the early development phases</a:t>
            </a:r>
          </a:p>
        </p:txBody>
      </p:sp>
    </p:spTree>
    <p:extLst>
      <p:ext uri="{BB962C8B-B14F-4D97-AF65-F5344CB8AC3E}">
        <p14:creationId xmlns:p14="http://schemas.microsoft.com/office/powerpoint/2010/main" val="159608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Aka.ms/Office365DSCWiki</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97125" y="3874598"/>
            <a:ext cx="1428949" cy="142894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932459" y="2363372"/>
            <a:ext cx="10415573" cy="461665"/>
          </a:xfrm>
          <a:prstGeom prst="rect">
            <a:avLst/>
          </a:prstGeom>
          <a:noFill/>
        </p:spPr>
        <p:txBody>
          <a:bodyPr wrap="square" rtlCol="0" anchor="t">
            <a:spAutoFit/>
          </a:bodyPr>
          <a:lstStyle/>
          <a:p>
            <a:pPr marL="285750" indent="-285750">
              <a:buFontTx/>
              <a:buChar char="-"/>
            </a:pPr>
            <a:r>
              <a:rPr lang="en-CA" sz="2400"/>
              <a:t>Visit wiki for details on current workloads</a:t>
            </a:r>
          </a:p>
        </p:txBody>
      </p:sp>
    </p:spTree>
    <p:extLst>
      <p:ext uri="{BB962C8B-B14F-4D97-AF65-F5344CB8AC3E}">
        <p14:creationId xmlns:p14="http://schemas.microsoft.com/office/powerpoint/2010/main" val="554797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A2C8-AA62-4783-BE66-64545B076AF9}"/>
              </a:ext>
            </a:extLst>
          </p:cNvPr>
          <p:cNvSpPr>
            <a:spLocks noGrp="1"/>
          </p:cNvSpPr>
          <p:nvPr>
            <p:ph type="title"/>
          </p:nvPr>
        </p:nvSpPr>
        <p:spPr/>
        <p:txBody>
          <a:bodyPr/>
          <a:lstStyle/>
          <a:p>
            <a:r>
              <a:rPr lang="en-US" dirty="0" err="1"/>
              <a:t>SharePint</a:t>
            </a:r>
            <a:endParaRPr lang="en-GB" dirty="0"/>
          </a:p>
        </p:txBody>
      </p:sp>
      <p:sp>
        <p:nvSpPr>
          <p:cNvPr id="3" name="Text Placeholder 2">
            <a:extLst>
              <a:ext uri="{FF2B5EF4-FFF2-40B4-BE49-F238E27FC236}">
                <a16:creationId xmlns:a16="http://schemas.microsoft.com/office/drawing/2014/main" id="{31EAE94C-1FF7-4173-AC63-41062A14EDFB}"/>
              </a:ext>
            </a:extLst>
          </p:cNvPr>
          <p:cNvSpPr>
            <a:spLocks noGrp="1"/>
          </p:cNvSpPr>
          <p:nvPr>
            <p:ph type="body" sz="quarter" idx="4294967295"/>
          </p:nvPr>
        </p:nvSpPr>
        <p:spPr>
          <a:xfrm>
            <a:off x="588263" y="1385887"/>
            <a:ext cx="11152188" cy="2043113"/>
          </a:xfrm>
        </p:spPr>
        <p:txBody>
          <a:bodyPr>
            <a:normAutofit/>
          </a:bodyPr>
          <a:lstStyle/>
          <a:p>
            <a:r>
              <a:rPr lang="en-US" dirty="0"/>
              <a:t>Duke of Sussex</a:t>
            </a:r>
          </a:p>
          <a:p>
            <a:r>
              <a:rPr lang="en-US" dirty="0"/>
              <a:t>23 Baylis Road</a:t>
            </a:r>
          </a:p>
          <a:p>
            <a:r>
              <a:rPr lang="en-US" dirty="0"/>
              <a:t>London</a:t>
            </a:r>
          </a:p>
          <a:p>
            <a:r>
              <a:rPr lang="en-US" dirty="0"/>
              <a:t>SE1 7AY</a:t>
            </a:r>
          </a:p>
          <a:p>
            <a:pPr marL="0" indent="0">
              <a:buNone/>
            </a:pPr>
            <a:endParaRPr lang="en-US" dirty="0"/>
          </a:p>
          <a:p>
            <a:endParaRPr lang="en-GB" dirty="0"/>
          </a:p>
        </p:txBody>
      </p:sp>
      <p:pic>
        <p:nvPicPr>
          <p:cNvPr id="5" name="Picture 4" descr="A group of people in front of a brick building&#10;&#10;Description automatically generated">
            <a:extLst>
              <a:ext uri="{FF2B5EF4-FFF2-40B4-BE49-F238E27FC236}">
                <a16:creationId xmlns:a16="http://schemas.microsoft.com/office/drawing/2014/main" id="{3C469571-8C1C-487F-8836-9ED42232B7E0}"/>
              </a:ext>
            </a:extLst>
          </p:cNvPr>
          <p:cNvPicPr>
            <a:picLocks noChangeAspect="1"/>
          </p:cNvPicPr>
          <p:nvPr/>
        </p:nvPicPr>
        <p:blipFill>
          <a:blip r:embed="rId2"/>
          <a:stretch>
            <a:fillRect/>
          </a:stretch>
        </p:blipFill>
        <p:spPr>
          <a:xfrm>
            <a:off x="6290141" y="500887"/>
            <a:ext cx="5536875" cy="4152656"/>
          </a:xfrm>
          <a:prstGeom prst="rect">
            <a:avLst/>
          </a:prstGeom>
        </p:spPr>
      </p:pic>
      <p:pic>
        <p:nvPicPr>
          <p:cNvPr id="6" name="Picture 5" descr="A sign in the dark&#10;&#10;Description automatically generated">
            <a:extLst>
              <a:ext uri="{FF2B5EF4-FFF2-40B4-BE49-F238E27FC236}">
                <a16:creationId xmlns:a16="http://schemas.microsoft.com/office/drawing/2014/main" id="{DD1961F4-6B39-435D-A801-480122213A18}"/>
              </a:ext>
            </a:extLst>
          </p:cNvPr>
          <p:cNvPicPr>
            <a:picLocks noChangeAspect="1"/>
          </p:cNvPicPr>
          <p:nvPr/>
        </p:nvPicPr>
        <p:blipFill>
          <a:blip r:embed="rId3"/>
          <a:stretch>
            <a:fillRect/>
          </a:stretch>
        </p:blipFill>
        <p:spPr>
          <a:xfrm>
            <a:off x="3398753" y="5234773"/>
            <a:ext cx="5394495" cy="1310863"/>
          </a:xfrm>
          <a:prstGeom prst="rect">
            <a:avLst/>
          </a:prstGeom>
        </p:spPr>
      </p:pic>
    </p:spTree>
    <p:extLst>
      <p:ext uri="{BB962C8B-B14F-4D97-AF65-F5344CB8AC3E}">
        <p14:creationId xmlns:p14="http://schemas.microsoft.com/office/powerpoint/2010/main" val="21896341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2308324"/>
          </a:xfrm>
          <a:prstGeom prst="rect">
            <a:avLst/>
          </a:prstGeom>
          <a:noFill/>
        </p:spPr>
        <p:txBody>
          <a:bodyPr wrap="square" rtlCol="0">
            <a:spAutoFit/>
          </a:bodyPr>
          <a:lstStyle/>
          <a:p>
            <a:pPr marL="285750" indent="-285750">
              <a:buFontTx/>
              <a:buChar char="-"/>
            </a:pPr>
            <a:r>
              <a:rPr lang="en-CA" sz="2400"/>
              <a:t>Create new site collections, new Teams &amp; Channels, manage groups, users and licenses, etc.</a:t>
            </a:r>
            <a:endParaRPr lang="fr-CA" sz="2400"/>
          </a:p>
          <a:p>
            <a:pPr marL="285750" indent="-285750">
              <a:buFontTx/>
              <a:buChar char="-"/>
            </a:pPr>
            <a:endParaRPr lang="fr-CA" sz="2400"/>
          </a:p>
          <a:p>
            <a:pPr marL="285750" indent="-285750">
              <a:buFontTx/>
              <a:buChar char="-"/>
            </a:pPr>
            <a:r>
              <a:rPr lang="fr-CA" sz="2400" err="1"/>
              <a:t>Allows</a:t>
            </a:r>
            <a:r>
              <a:rPr lang="fr-CA" sz="2400"/>
              <a:t> for </a:t>
            </a:r>
            <a:r>
              <a:rPr lang="fr-CA" sz="2400" err="1"/>
              <a:t>integration</a:t>
            </a:r>
            <a:r>
              <a:rPr lang="fr-CA" sz="2400"/>
              <a:t> </a:t>
            </a:r>
            <a:r>
              <a:rPr lang="fr-CA" sz="2400" err="1"/>
              <a:t>between</a:t>
            </a:r>
            <a:r>
              <a:rPr lang="fr-CA" sz="2400"/>
              <a:t> Office 365 </a:t>
            </a:r>
            <a:r>
              <a:rPr lang="fr-CA" sz="2400" err="1"/>
              <a:t>Configs</a:t>
            </a:r>
            <a:r>
              <a:rPr lang="fr-CA" sz="2400"/>
              <a:t> and Azure </a:t>
            </a:r>
            <a:r>
              <a:rPr lang="fr-CA" sz="2400" err="1"/>
              <a:t>DevOPS</a:t>
            </a:r>
            <a:r>
              <a:rPr lang="fr-CA" sz="2400"/>
              <a:t>;</a:t>
            </a:r>
          </a:p>
          <a:p>
            <a:pPr marL="285750" indent="-285750">
              <a:buFontTx/>
              <a:buChar char="-"/>
            </a:pPr>
            <a:endParaRPr lang="fr-CA" sz="2400"/>
          </a:p>
          <a:p>
            <a:pPr marL="285750" indent="-285750">
              <a:buFontTx/>
              <a:buChar char="-"/>
            </a:pPr>
            <a:r>
              <a:rPr lang="fr-CA" sz="2400" err="1"/>
              <a:t>Makes</a:t>
            </a:r>
            <a:r>
              <a:rPr lang="fr-CA" sz="2400"/>
              <a:t> </a:t>
            </a:r>
            <a:r>
              <a:rPr lang="fr-CA" sz="2400" err="1"/>
              <a:t>it</a:t>
            </a:r>
            <a:r>
              <a:rPr lang="fr-CA" sz="2400"/>
              <a:t> </a:t>
            </a:r>
            <a:r>
              <a:rPr lang="fr-CA" sz="2400" err="1"/>
              <a:t>easy</a:t>
            </a:r>
            <a:r>
              <a:rPr lang="fr-CA" sz="2400"/>
              <a:t> to configure multiple tenants the </a:t>
            </a:r>
            <a:r>
              <a:rPr lang="fr-CA" sz="2400" err="1"/>
              <a:t>same</a:t>
            </a:r>
            <a:r>
              <a:rPr lang="fr-CA" sz="2400"/>
              <a:t>;</a:t>
            </a:r>
            <a:endParaRPr lang="en-CA" sz="2400"/>
          </a:p>
        </p:txBody>
      </p:sp>
      <p:pic>
        <p:nvPicPr>
          <p:cNvPr id="1026" name="Picture 2" descr="See the source image">
            <a:extLst>
              <a:ext uri="{FF2B5EF4-FFF2-40B4-BE49-F238E27FC236}">
                <a16:creationId xmlns:a16="http://schemas.microsoft.com/office/drawing/2014/main" id="{E5A7C42B-0D23-409B-8EC0-88FE3A8CC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290" y="4851531"/>
            <a:ext cx="1655870" cy="16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393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97125" y="3874598"/>
            <a:ext cx="1428949" cy="142894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1057645" y="2259467"/>
            <a:ext cx="10415573" cy="2739211"/>
          </a:xfrm>
          <a:prstGeom prst="rect">
            <a:avLst/>
          </a:prstGeom>
          <a:noFill/>
        </p:spPr>
        <p:txBody>
          <a:bodyPr wrap="square" rtlCol="0" anchor="t">
            <a:spAutoFit/>
          </a:bodyPr>
          <a:lstStyle/>
          <a:p>
            <a:r>
              <a:rPr lang="en-CA" sz="2800" b="1"/>
              <a:t>Help wanted </a:t>
            </a:r>
          </a:p>
          <a:p>
            <a:pPr marL="457200" indent="-457200">
              <a:buFont typeface="Corbel" panose="020B0503020204020204" pitchFamily="34" charset="0"/>
              <a:buChar char="⁻"/>
            </a:pPr>
            <a:r>
              <a:rPr lang="en-CA" sz="2400"/>
              <a:t>Testing</a:t>
            </a:r>
            <a:endParaRPr lang="en-CA" sz="2800" b="1"/>
          </a:p>
          <a:p>
            <a:pPr marL="457200" indent="-457200">
              <a:buFont typeface="Corbel" panose="020B0503020204020204" pitchFamily="34" charset="0"/>
              <a:buChar char="⁻"/>
            </a:pPr>
            <a:r>
              <a:rPr lang="en-CA" sz="2400"/>
              <a:t>Development</a:t>
            </a:r>
          </a:p>
          <a:p>
            <a:pPr marL="457200" indent="-457200">
              <a:buFont typeface="Corbel" panose="020B0503020204020204" pitchFamily="34" charset="0"/>
              <a:buChar char="⁻"/>
            </a:pPr>
            <a:r>
              <a:rPr lang="en-CA" sz="2400"/>
              <a:t>Suggestions and ideas</a:t>
            </a:r>
          </a:p>
          <a:p>
            <a:pPr marL="457200" indent="-457200">
              <a:buFont typeface="Corbel" panose="020B0503020204020204" pitchFamily="34" charset="0"/>
              <a:buChar char="⁻"/>
            </a:pPr>
            <a:r>
              <a:rPr lang="en-CA" sz="2400"/>
              <a:t>Please visit </a:t>
            </a:r>
            <a:r>
              <a:rPr lang="en-CA" sz="2400" err="1"/>
              <a:t>Github</a:t>
            </a:r>
            <a:r>
              <a:rPr lang="en-CA" sz="2400"/>
              <a:t> site</a:t>
            </a:r>
          </a:p>
          <a:p>
            <a:endParaRPr lang="en-CA" sz="2400"/>
          </a:p>
          <a:p>
            <a:pPr marL="342900" indent="-342900">
              <a:buFont typeface="Arial"/>
              <a:buChar char="•"/>
            </a:pPr>
            <a:endParaRPr lang="en-CA" sz="2400"/>
          </a:p>
        </p:txBody>
      </p:sp>
    </p:spTree>
    <p:extLst>
      <p:ext uri="{BB962C8B-B14F-4D97-AF65-F5344CB8AC3E}">
        <p14:creationId xmlns:p14="http://schemas.microsoft.com/office/powerpoint/2010/main" val="3507955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Teams Deployment</a:t>
            </a:r>
          </a:p>
        </p:txBody>
      </p:sp>
    </p:spTree>
    <p:extLst>
      <p:ext uri="{BB962C8B-B14F-4D97-AF65-F5344CB8AC3E}">
        <p14:creationId xmlns:p14="http://schemas.microsoft.com/office/powerpoint/2010/main" val="3500563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Tenants Synchronization</a:t>
            </a:r>
          </a:p>
        </p:txBody>
      </p:sp>
    </p:spTree>
    <p:extLst>
      <p:ext uri="{BB962C8B-B14F-4D97-AF65-F5344CB8AC3E}">
        <p14:creationId xmlns:p14="http://schemas.microsoft.com/office/powerpoint/2010/main" val="31564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Automation</a:t>
            </a:r>
          </a:p>
        </p:txBody>
      </p:sp>
    </p:spTree>
    <p:extLst>
      <p:ext uri="{BB962C8B-B14F-4D97-AF65-F5344CB8AC3E}">
        <p14:creationId xmlns:p14="http://schemas.microsoft.com/office/powerpoint/2010/main" val="3906033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spTree>
    <p:extLst>
      <p:ext uri="{BB962C8B-B14F-4D97-AF65-F5344CB8AC3E}">
        <p14:creationId xmlns:p14="http://schemas.microsoft.com/office/powerpoint/2010/main" val="44691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5</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 Firewall Rule</a:t>
            </a:r>
          </a:p>
        </p:txBody>
      </p:sp>
    </p:spTree>
    <p:extLst>
      <p:ext uri="{BB962C8B-B14F-4D97-AF65-F5344CB8AC3E}">
        <p14:creationId xmlns:p14="http://schemas.microsoft.com/office/powerpoint/2010/main" val="3195541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62C4-DE69-411C-925A-969E97DCF851}"/>
              </a:ext>
            </a:extLst>
          </p:cNvPr>
          <p:cNvSpPr>
            <a:spLocks noGrp="1"/>
          </p:cNvSpPr>
          <p:nvPr>
            <p:ph type="title"/>
          </p:nvPr>
        </p:nvSpPr>
        <p:spPr/>
        <p:txBody>
          <a:bodyPr/>
          <a:lstStyle/>
          <a:p>
            <a:r>
              <a:rPr lang="en-US" dirty="0" err="1"/>
              <a:t>SharePint</a:t>
            </a:r>
            <a:endParaRPr lang="en-GB" dirty="0"/>
          </a:p>
        </p:txBody>
      </p:sp>
      <p:pic>
        <p:nvPicPr>
          <p:cNvPr id="5" name="Picture 4" descr="A close up of a map&#10;&#10;Description automatically generated">
            <a:extLst>
              <a:ext uri="{FF2B5EF4-FFF2-40B4-BE49-F238E27FC236}">
                <a16:creationId xmlns:a16="http://schemas.microsoft.com/office/drawing/2014/main" id="{A4E8D4A2-05D7-4E73-893D-5458E74E936D}"/>
              </a:ext>
            </a:extLst>
          </p:cNvPr>
          <p:cNvPicPr>
            <a:picLocks noChangeAspect="1"/>
          </p:cNvPicPr>
          <p:nvPr/>
        </p:nvPicPr>
        <p:blipFill>
          <a:blip r:embed="rId3"/>
          <a:stretch>
            <a:fillRect/>
          </a:stretch>
        </p:blipFill>
        <p:spPr>
          <a:xfrm>
            <a:off x="0" y="1447799"/>
            <a:ext cx="12192000" cy="5398265"/>
          </a:xfrm>
          <a:prstGeom prst="rect">
            <a:avLst/>
          </a:prstGeom>
        </p:spPr>
      </p:pic>
      <p:pic>
        <p:nvPicPr>
          <p:cNvPr id="2050" name="Picture 2" descr="Image result for graffiti tunnel">
            <a:extLst>
              <a:ext uri="{FF2B5EF4-FFF2-40B4-BE49-F238E27FC236}">
                <a16:creationId xmlns:a16="http://schemas.microsoft.com/office/drawing/2014/main" id="{ABA44690-9B11-4716-A044-2BB843AE7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9454" y="354603"/>
            <a:ext cx="3415896" cy="227726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F04B3784-7F30-475D-957D-D1FEA718A363}"/>
              </a:ext>
            </a:extLst>
          </p:cNvPr>
          <p:cNvSpPr/>
          <p:nvPr/>
        </p:nvSpPr>
        <p:spPr bwMode="auto">
          <a:xfrm rot="18248689">
            <a:off x="4834561" y="2315123"/>
            <a:ext cx="2699092" cy="59483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9163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6</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for Office 365 Monitoring</a:t>
            </a:r>
          </a:p>
        </p:txBody>
      </p:sp>
    </p:spTree>
    <p:extLst>
      <p:ext uri="{BB962C8B-B14F-4D97-AF65-F5344CB8AC3E}">
        <p14:creationId xmlns:p14="http://schemas.microsoft.com/office/powerpoint/2010/main" val="2787486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t>
            </a:r>
            <a:r>
              <a:rPr lang="en-US" sz="6600" kern="1200" dirty="0" err="1">
                <a:solidFill>
                  <a:srgbClr val="FFFFFF"/>
                </a:solidFill>
                <a:latin typeface="+mj-lt"/>
                <a:ea typeface="+mj-ea"/>
                <a:cs typeface="+mj-cs"/>
              </a:rPr>
              <a:t>DevOPS</a:t>
            </a: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3035407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Azure </a:t>
            </a:r>
            <a:r>
              <a:rPr lang="en-US" sz="4400" kern="1200" err="1">
                <a:solidFill>
                  <a:srgbClr val="FFFFFF"/>
                </a:solidFill>
                <a:latin typeface="+mj-lt"/>
                <a:ea typeface="+mj-ea"/>
                <a:cs typeface="+mj-cs"/>
              </a:rPr>
              <a:t>DevOPS</a:t>
            </a:r>
            <a:endParaRPr lang="en-US" sz="44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a:solidFill>
                  <a:srgbClr val="000000"/>
                </a:solidFill>
              </a:rPr>
              <a:t>Manage your Office 365 configuration as code;</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Automate deployments upon configuration changes;</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err="1">
                <a:solidFill>
                  <a:srgbClr val="000000"/>
                </a:solidFill>
              </a:rPr>
              <a:t>DevOPS</a:t>
            </a:r>
            <a:r>
              <a:rPr lang="en-US" sz="2400">
                <a:solidFill>
                  <a:srgbClr val="000000"/>
                </a:solidFill>
              </a:rPr>
              <a:t> at its best!</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Challenge is to convince IT Pros to use it.</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8030682" y="3557848"/>
            <a:ext cx="3577328" cy="318995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7</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t>Azure </a:t>
            </a:r>
            <a:r>
              <a:rPr lang="en-CA" err="1"/>
              <a:t>DevOPS</a:t>
            </a:r>
            <a:r>
              <a:rPr lang="en-CA"/>
              <a:t> for Office 365</a:t>
            </a:r>
          </a:p>
        </p:txBody>
      </p:sp>
    </p:spTree>
    <p:extLst>
      <p:ext uri="{BB962C8B-B14F-4D97-AF65-F5344CB8AC3E}">
        <p14:creationId xmlns:p14="http://schemas.microsoft.com/office/powerpoint/2010/main" val="833236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47BA6B54-FD0C-4B20-816F-3B6BEEA1D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E90C7AB-40E9-481F-980A-EDD19EFF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itle 16"/>
          <p:cNvSpPr>
            <a:spLocks noGrp="1"/>
          </p:cNvSpPr>
          <p:nvPr>
            <p:ph type="title"/>
          </p:nvPr>
        </p:nvSpPr>
        <p:spPr>
          <a:xfrm>
            <a:off x="289248" y="1123837"/>
            <a:ext cx="4998963" cy="1255469"/>
          </a:xfrm>
        </p:spPr>
        <p:txBody>
          <a:bodyPr vert="horz" lIns="91440" tIns="45720" rIns="91440" bIns="45720" rtlCol="0" anchor="ctr">
            <a:normAutofit/>
          </a:bodyPr>
          <a:lstStyle/>
          <a:p>
            <a:r>
              <a:rPr lang="en-US"/>
              <a:t>SaaS Paradigm</a:t>
            </a:r>
          </a:p>
        </p:txBody>
      </p:sp>
      <p:sp>
        <p:nvSpPr>
          <p:cNvPr id="4" name="TextBox 3">
            <a:extLst>
              <a:ext uri="{FF2B5EF4-FFF2-40B4-BE49-F238E27FC236}">
                <a16:creationId xmlns:a16="http://schemas.microsoft.com/office/drawing/2014/main" id="{366CBD26-1CC8-4143-A106-6DCCB98EA25A}"/>
              </a:ext>
            </a:extLst>
          </p:cNvPr>
          <p:cNvSpPr txBox="1"/>
          <p:nvPr/>
        </p:nvSpPr>
        <p:spPr>
          <a:xfrm>
            <a:off x="289249" y="2510395"/>
            <a:ext cx="4998962" cy="3274586"/>
          </a:xfrm>
          <a:prstGeom prst="rect">
            <a:avLst/>
          </a:prstGeom>
        </p:spPr>
        <p:txBody>
          <a:bodyPr vert="horz" lIns="91440" tIns="45720" rIns="91440" bIns="45720" rtlCol="0" anchor="t">
            <a:normAutofit/>
          </a:bodyPr>
          <a:lstStyle/>
          <a:p>
            <a:pPr marL="445770" indent="-285750" defTabSz="914400">
              <a:lnSpc>
                <a:spcPct val="90000"/>
              </a:lnSpc>
              <a:spcAft>
                <a:spcPts val="600"/>
              </a:spcAft>
              <a:buClr>
                <a:schemeClr val="accent1"/>
              </a:buClr>
              <a:buFont typeface="Arial" panose="020B0604020202020204" pitchFamily="34" charset="0"/>
              <a:buChar char="•"/>
            </a:pPr>
            <a:r>
              <a:rPr lang="en-US" err="1">
                <a:solidFill>
                  <a:srgbClr val="FFFFFF"/>
                </a:solidFill>
              </a:rPr>
              <a:t>Effet</a:t>
            </a:r>
            <a:r>
              <a:rPr lang="en-US">
                <a:solidFill>
                  <a:srgbClr val="FFFFFF"/>
                </a:solidFill>
              </a:rPr>
              <a:t> Middle-Man;</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Azure </a:t>
            </a:r>
            <a:r>
              <a:rPr lang="en-US" err="1">
                <a:solidFill>
                  <a:srgbClr val="FFFFFF"/>
                </a:solidFill>
              </a:rPr>
              <a:t>DevOPS</a:t>
            </a:r>
            <a:r>
              <a:rPr lang="en-US">
                <a:solidFill>
                  <a:srgbClr val="FFFFFF"/>
                </a:solidFill>
              </a:rPr>
              <a:t> Build Agent;</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Azure Container Instance;</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Azure Jobs &amp; Batch;</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LCM-as-a-Service</a:t>
            </a:r>
          </a:p>
        </p:txBody>
      </p:sp>
      <p:sp>
        <p:nvSpPr>
          <p:cNvPr id="77" name="Rectangle 76">
            <a:extLst>
              <a:ext uri="{FF2B5EF4-FFF2-40B4-BE49-F238E27FC236}">
                <a16:creationId xmlns:a16="http://schemas.microsoft.com/office/drawing/2014/main" id="{23ADD3AA-6CC0-4B1A-B4A3-98AD78A1E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497" y="758952"/>
            <a:ext cx="2842930"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ee the source image">
            <a:extLst>
              <a:ext uri="{FF2B5EF4-FFF2-40B4-BE49-F238E27FC236}">
                <a16:creationId xmlns:a16="http://schemas.microsoft.com/office/drawing/2014/main" id="{A6E6D9A8-E111-4F4B-85B0-62669D59F3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62503" y="1471631"/>
            <a:ext cx="2568918" cy="1766131"/>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A73D5959-733D-49EB-9C7B-0B65AD3B9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758952"/>
            <a:ext cx="2396659"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70FE657-E905-4F80-9A98-9FAC75EAC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2153" y="4090151"/>
            <a:ext cx="2836274" cy="1999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296173E-160F-42EA-B0C9-8E2804C9A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2722807"/>
            <a:ext cx="2396659"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ee the source image">
            <a:extLst>
              <a:ext uri="{FF2B5EF4-FFF2-40B4-BE49-F238E27FC236}">
                <a16:creationId xmlns:a16="http://schemas.microsoft.com/office/drawing/2014/main" id="{7C76EFE2-2D5D-4C52-BB50-A29F31D3A6B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28172" y="3578455"/>
            <a:ext cx="2122819" cy="1655799"/>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85FD8413-571F-456D-BB62-4C204826E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822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Questions</a:t>
            </a:r>
            <a:endParaRPr lang="en-US" sz="4400" b="1" kern="1200">
              <a:solidFill>
                <a:srgbClr val="FFFFFF"/>
              </a:solidFill>
              <a:latin typeface="+mj-lt"/>
              <a:ea typeface="+mj-ea"/>
              <a:cs typeface="+mj-cs"/>
            </a:endParaRPr>
          </a:p>
        </p:txBody>
      </p:sp>
    </p:spTree>
    <p:extLst>
      <p:ext uri="{BB962C8B-B14F-4D97-AF65-F5344CB8AC3E}">
        <p14:creationId xmlns:p14="http://schemas.microsoft.com/office/powerpoint/2010/main" val="324204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D862-03B5-4A68-A67E-154FA8C3D129}"/>
              </a:ext>
            </a:extLst>
          </p:cNvPr>
          <p:cNvSpPr>
            <a:spLocks noGrp="1"/>
          </p:cNvSpPr>
          <p:nvPr>
            <p:ph type="title"/>
          </p:nvPr>
        </p:nvSpPr>
        <p:spPr>
          <a:xfrm>
            <a:off x="588263" y="457200"/>
            <a:ext cx="11018520" cy="3323987"/>
          </a:xfrm>
        </p:spPr>
        <p:txBody>
          <a:bodyPr/>
          <a:lstStyle/>
          <a:p>
            <a:r>
              <a:rPr lang="en-US" dirty="0"/>
              <a:t>Demos &amp; Content</a:t>
            </a:r>
            <a:br>
              <a:rPr lang="en-US" dirty="0"/>
            </a:br>
            <a:br>
              <a:rPr lang="en-US" dirty="0"/>
            </a:br>
            <a:br>
              <a:rPr lang="en-US" dirty="0"/>
            </a:br>
            <a:r>
              <a:rPr lang="en-US" dirty="0"/>
              <a:t>All Demos and Slides are available at:</a:t>
            </a:r>
            <a:br>
              <a:rPr lang="en-US" dirty="0"/>
            </a:br>
            <a:br>
              <a:rPr lang="en-US" dirty="0"/>
            </a:br>
            <a:r>
              <a:rPr lang="fr-CA" dirty="0">
                <a:hlinkClick r:id="rId2"/>
              </a:rPr>
              <a:t>https://aka.ms/SPSLondon2019</a:t>
            </a:r>
            <a:endParaRPr lang="fr-CA" dirty="0"/>
          </a:p>
        </p:txBody>
      </p:sp>
    </p:spTree>
    <p:extLst>
      <p:ext uri="{BB962C8B-B14F-4D97-AF65-F5344CB8AC3E}">
        <p14:creationId xmlns:p14="http://schemas.microsoft.com/office/powerpoint/2010/main" val="3055674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DD051-A64E-433D-ABB2-6715E8D4444C}"/>
              </a:ext>
            </a:extLst>
          </p:cNvPr>
          <p:cNvSpPr txBox="1"/>
          <p:nvPr/>
        </p:nvSpPr>
        <p:spPr>
          <a:xfrm>
            <a:off x="626619" y="626619"/>
            <a:ext cx="10494713" cy="2265236"/>
          </a:xfrm>
          <a:prstGeom prst="rect">
            <a:avLst/>
          </a:prstGeom>
          <a:noFill/>
        </p:spPr>
        <p:txBody>
          <a:bodyPr wrap="square" rtlCol="0">
            <a:spAutoFit/>
          </a:bodyPr>
          <a:lstStyle/>
          <a:p>
            <a:pPr fontAlgn="base"/>
            <a:r>
              <a:rPr lang="en-US" b="1" dirty="0"/>
              <a:t>PowerShell Desired State Configuration for Office365</a:t>
            </a:r>
          </a:p>
          <a:p>
            <a:r>
              <a:rPr lang="en-US" dirty="0"/>
              <a:t>PowerShell DSC allows organizations to automate the deployments, configuration and monitoring of their environment using Configuration as Code. This means that traditional IT Pros work can now be integrated as part of an enterprise </a:t>
            </a:r>
            <a:r>
              <a:rPr lang="en-US" dirty="0" err="1"/>
              <a:t>DevOPS</a:t>
            </a:r>
            <a:r>
              <a:rPr lang="en-US" dirty="0"/>
              <a:t> pipeline. With its baked in ReverseDSC components, Office365DSC allows organizations to ensure their various tenants configuration are in sync. In this session, we will give you an overview of how you can use DSC to manage SharePoint Online workloads, monitor configuration drifts, and extract configurations out of existing environments.</a:t>
            </a:r>
            <a:endParaRPr lang="fr-CA" dirty="0"/>
          </a:p>
          <a:p>
            <a:endParaRPr lang="fr-CA" dirty="0"/>
          </a:p>
        </p:txBody>
      </p:sp>
    </p:spTree>
    <p:extLst>
      <p:ext uri="{BB962C8B-B14F-4D97-AF65-F5344CB8AC3E}">
        <p14:creationId xmlns:p14="http://schemas.microsoft.com/office/powerpoint/2010/main" val="2884663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 ‏</a:t>
            </a:r>
            <a:r>
              <a:rPr lang="en-US" sz="3200" dirty="0"/>
              <a:t>@NikCharlebois</a:t>
            </a:r>
          </a:p>
        </p:txBody>
      </p:sp>
      <p:sp>
        <p:nvSpPr>
          <p:cNvPr id="12" name="Content Placeholder 6"/>
          <p:cNvSpPr>
            <a:spLocks noGrp="1"/>
          </p:cNvSpPr>
          <p:nvPr>
            <p:ph idx="1"/>
          </p:nvPr>
        </p:nvSpPr>
        <p:spPr>
          <a:xfrm>
            <a:off x="915321" y="1823312"/>
            <a:ext cx="10484277" cy="4572846"/>
          </a:xfrm>
        </p:spPr>
        <p:txBody>
          <a:bodyPr>
            <a:normAutofit fontScale="92500" lnSpcReduction="10000"/>
          </a:bodyPr>
          <a:lstStyle/>
          <a:p>
            <a:pPr fontAlgn="base"/>
            <a:r>
              <a:rPr lang="en-US" sz="3200" dirty="0"/>
              <a:t>Microsoft Senior Premier Field Engineer</a:t>
            </a:r>
          </a:p>
          <a:p>
            <a:pPr lvl="1" fontAlgn="base"/>
            <a:r>
              <a:rPr lang="en-US" sz="2000" dirty="0"/>
              <a:t>Focusing on </a:t>
            </a:r>
            <a:r>
              <a:rPr lang="en-US" sz="2000" dirty="0" err="1"/>
              <a:t>DevOPS</a:t>
            </a:r>
            <a:r>
              <a:rPr lang="en-US" sz="2000" dirty="0"/>
              <a:t> &amp; Automation</a:t>
            </a:r>
          </a:p>
          <a:p>
            <a:pPr fontAlgn="base"/>
            <a:r>
              <a:rPr lang="en-US" sz="3200" dirty="0"/>
              <a:t>About Me</a:t>
            </a:r>
          </a:p>
          <a:p>
            <a:pPr lvl="1" fontAlgn="base"/>
            <a:r>
              <a:rPr lang="en-US" sz="2000" dirty="0"/>
              <a:t>Ex-MVP PowerShell</a:t>
            </a:r>
          </a:p>
          <a:p>
            <a:pPr lvl="1" fontAlgn="base"/>
            <a:r>
              <a:rPr lang="en-US" sz="2000" dirty="0"/>
              <a:t>Book Author: Beginning PowerShell for SharePoint 2013 and 2016 &amp; Office 365 Experts</a:t>
            </a:r>
          </a:p>
          <a:p>
            <a:pPr lvl="1" fontAlgn="base"/>
            <a:r>
              <a:rPr lang="en-US" sz="2000" dirty="0"/>
              <a:t>Based in Gatineau, Québec</a:t>
            </a:r>
          </a:p>
          <a:p>
            <a:pPr lvl="1" fontAlgn="base"/>
            <a:r>
              <a:rPr lang="en-US" sz="2000" dirty="0"/>
              <a:t>Blogger at </a:t>
            </a:r>
            <a:r>
              <a:rPr lang="en-US" sz="2000" dirty="0">
                <a:hlinkClick r:id="rId3"/>
              </a:rPr>
              <a:t>http://NikCharlebois.com</a:t>
            </a:r>
            <a:r>
              <a:rPr lang="en-US" sz="2000" dirty="0"/>
              <a:t> </a:t>
            </a:r>
          </a:p>
          <a:p>
            <a:pPr lvl="1" fontAlgn="base"/>
            <a:r>
              <a:rPr lang="en-US" sz="2000" dirty="0"/>
              <a:t>Creator and Owner of: </a:t>
            </a:r>
          </a:p>
          <a:p>
            <a:pPr lvl="2" fontAlgn="base"/>
            <a:r>
              <a:rPr lang="en-US" sz="1800" dirty="0"/>
              <a:t>Office365DSC</a:t>
            </a:r>
          </a:p>
          <a:p>
            <a:pPr lvl="2" fontAlgn="base"/>
            <a:r>
              <a:rPr lang="en-US" sz="1800" dirty="0"/>
              <a:t>ReverseDSC</a:t>
            </a:r>
          </a:p>
          <a:p>
            <a:pPr lvl="1" fontAlgn="base"/>
            <a:r>
              <a:rPr lang="en-US" sz="2000" dirty="0"/>
              <a:t>Co-owner of : </a:t>
            </a:r>
          </a:p>
          <a:p>
            <a:pPr lvl="2" fontAlgn="base"/>
            <a:r>
              <a:rPr lang="en-US" sz="1800" dirty="0" err="1"/>
              <a:t>SharePointDSC</a:t>
            </a:r>
            <a:r>
              <a:rPr lang="en-US" sz="1800" dirty="0"/>
              <a:t> </a:t>
            </a:r>
          </a:p>
          <a:p>
            <a:pPr lvl="2" fontAlgn="base"/>
            <a:r>
              <a:rPr lang="en-US" sz="1800" dirty="0"/>
              <a:t>2 kids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6923" y="348125"/>
            <a:ext cx="2203267" cy="2203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35441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Managing Expectations</a:t>
            </a:r>
          </a:p>
        </p:txBody>
      </p:sp>
      <p:sp>
        <p:nvSpPr>
          <p:cNvPr id="6" name="Text Placeholder 5"/>
          <p:cNvSpPr>
            <a:spLocks noGrp="1"/>
          </p:cNvSpPr>
          <p:nvPr>
            <p:ph idx="1"/>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a:solidFill>
                  <a:srgbClr val="000000"/>
                </a:solidFill>
              </a:rPr>
              <a:t>Very technical session</a:t>
            </a:r>
            <a:endParaRPr lang="en-US" sz="2000">
              <a:solidFill>
                <a:srgbClr val="000000"/>
              </a:solidFill>
              <a:latin typeface="+mn-lt"/>
              <a:cs typeface="+mn-cs"/>
            </a:endParaRPr>
          </a:p>
          <a:p>
            <a:pPr indent="-228600" defTabSz="914400">
              <a:lnSpc>
                <a:spcPct val="90000"/>
              </a:lnSpc>
              <a:buFont typeface="Arial" panose="020B0604020202020204" pitchFamily="34" charset="0"/>
              <a:buChar char="•"/>
            </a:pPr>
            <a:endParaRPr lang="en-US" sz="2000">
              <a:solidFill>
                <a:srgbClr val="000000"/>
              </a:solidFill>
              <a:latin typeface="+mn-lt"/>
              <a:cs typeface="+mn-cs"/>
            </a:endParaRPr>
          </a:p>
          <a:p>
            <a:pPr indent="-228600" defTabSz="914400">
              <a:lnSpc>
                <a:spcPct val="90000"/>
              </a:lnSpc>
              <a:buFont typeface="Arial" panose="020B0604020202020204" pitchFamily="34" charset="0"/>
              <a:buChar char="•"/>
            </a:pPr>
            <a:r>
              <a:rPr lang="en-US" sz="2000">
                <a:solidFill>
                  <a:srgbClr val="000000"/>
                </a:solidFill>
                <a:latin typeface="+mn-lt"/>
                <a:cs typeface="+mn-cs"/>
              </a:rPr>
              <a:t>We’ll take about 15 minutes to do an introduction to DSC;</a:t>
            </a:r>
          </a:p>
          <a:p>
            <a:pPr indent="-228600" defTabSz="914400">
              <a:lnSpc>
                <a:spcPct val="90000"/>
              </a:lnSpc>
              <a:buFont typeface="Arial" panose="020B0604020202020204" pitchFamily="34" charset="0"/>
              <a:buChar char="•"/>
            </a:pPr>
            <a:endParaRPr lang="en-US" sz="2000">
              <a:solidFill>
                <a:srgbClr val="000000"/>
              </a:solidFill>
              <a:latin typeface="+mn-lt"/>
              <a:cs typeface="+mn-cs"/>
            </a:endParaRPr>
          </a:p>
          <a:p>
            <a:pPr indent="-228600" defTabSz="914400">
              <a:lnSpc>
                <a:spcPct val="90000"/>
              </a:lnSpc>
              <a:buFont typeface="Arial" panose="020B0604020202020204" pitchFamily="34" charset="0"/>
              <a:buChar char="•"/>
            </a:pPr>
            <a:r>
              <a:rPr lang="en-US" sz="2000">
                <a:solidFill>
                  <a:srgbClr val="000000"/>
                </a:solidFill>
                <a:latin typeface="+mn-lt"/>
                <a:cs typeface="+mn-cs"/>
              </a:rPr>
              <a:t>Please ask your questions as we go;</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Agenda</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2265236"/>
          </a:xfrm>
          <a:prstGeom prst="rect">
            <a:avLst/>
          </a:prstGeom>
          <a:noFill/>
        </p:spPr>
        <p:txBody>
          <a:bodyPr wrap="square" rtlCol="0">
            <a:spAutoFit/>
          </a:bodyPr>
          <a:lstStyle/>
          <a:p>
            <a:pPr marL="285750" indent="-285750">
              <a:buFont typeface="Arial" panose="020B0604020202020204" pitchFamily="34" charset="0"/>
              <a:buChar char="•"/>
            </a:pPr>
            <a:r>
              <a:rPr lang="en-CA"/>
              <a:t>Overview of PowerShell DSC;</a:t>
            </a:r>
          </a:p>
          <a:p>
            <a:endParaRPr lang="en-CA"/>
          </a:p>
          <a:p>
            <a:pPr marL="285750" indent="-285750">
              <a:buFont typeface="Arial" panose="020B0604020202020204" pitchFamily="34" charset="0"/>
              <a:buChar char="•"/>
            </a:pPr>
            <a:r>
              <a:rPr lang="en-CA"/>
              <a:t>ReverseDSC in action;</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Introduction to Office365DSC;</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Azure </a:t>
            </a:r>
            <a:r>
              <a:rPr lang="en-CA" err="1"/>
              <a:t>DevOPS</a:t>
            </a:r>
            <a:r>
              <a:rPr lang="en-CA"/>
              <a:t> &amp; Integration scenarios for Office 365;</a:t>
            </a:r>
          </a:p>
          <a:p>
            <a:pPr marL="285750" indent="-285750">
              <a:buFont typeface="Arial" panose="020B0604020202020204" pitchFamily="34" charset="0"/>
              <a:buChar char="•"/>
            </a:pPr>
            <a:endParaRPr lang="en-CA"/>
          </a:p>
        </p:txBody>
      </p:sp>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C9CAF04B723241A07FEC29024C8751" ma:contentTypeVersion="4" ma:contentTypeDescription="Create a new document." ma:contentTypeScope="" ma:versionID="c497b53895509ab84b19908cd0580fb2">
  <xsd:schema xmlns:xsd="http://www.w3.org/2001/XMLSchema" xmlns:xs="http://www.w3.org/2001/XMLSchema" xmlns:p="http://schemas.microsoft.com/office/2006/metadata/properties" xmlns:ns2="f5cd58db-31c5-4822-9451-b03f8bbfb1d1" targetNamespace="http://schemas.microsoft.com/office/2006/metadata/properties" ma:root="true" ma:fieldsID="fe9c46990d5040b11cb689d14b126b2e" ns2:_="">
    <xsd:import namespace="f5cd58db-31c5-4822-9451-b03f8bbfb1d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cd58db-31c5-4822-9451-b03f8bbfb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f5cd58db-31c5-4822-9451-b03f8bbfb1d1"/>
  </ds:schemaRefs>
</ds:datastoreItem>
</file>

<file path=customXml/itemProps3.xml><?xml version="1.0" encoding="utf-8"?>
<ds:datastoreItem xmlns:ds="http://schemas.openxmlformats.org/officeDocument/2006/customXml" ds:itemID="{B7101614-0DE5-4EF4-AE17-0C5E2713E83B}">
  <ds:schemaRefs>
    <ds:schemaRef ds:uri="f5cd58db-31c5-4822-9451-b03f8bbfb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1864</TotalTime>
  <Words>1193</Words>
  <Application>Microsoft Office PowerPoint</Application>
  <PresentationFormat>Widescreen</PresentationFormat>
  <Paragraphs>255</Paragraphs>
  <Slides>45</Slides>
  <Notes>18</Notes>
  <HiddenSlides>2</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45</vt:i4>
      </vt:variant>
    </vt:vector>
  </HeadingPairs>
  <TitlesOfParts>
    <vt:vector size="60" baseType="lpstr">
      <vt:lpstr>Arial</vt:lpstr>
      <vt:lpstr>Calibri</vt:lpstr>
      <vt:lpstr>Consolas</vt:lpstr>
      <vt:lpstr>Corbel</vt:lpstr>
      <vt:lpstr>Lucida Console</vt:lpstr>
      <vt:lpstr>Segoe</vt:lpstr>
      <vt:lpstr>Segoe UI</vt:lpstr>
      <vt:lpstr>Segoe UI Light</vt:lpstr>
      <vt:lpstr>Segoe UI Semibold</vt:lpstr>
      <vt:lpstr>Segoe UI Semilight</vt:lpstr>
      <vt:lpstr>Wingdings</vt:lpstr>
      <vt:lpstr>Wingdings 2</vt:lpstr>
      <vt:lpstr>WHITE TEMPLATE</vt:lpstr>
      <vt:lpstr>Frame</vt:lpstr>
      <vt:lpstr>5-30055_SharePoint Template 2012 - 16x9 - White Background</vt:lpstr>
      <vt:lpstr>DevOPS for Office365DSC</vt:lpstr>
      <vt:lpstr>Our Sponsors</vt:lpstr>
      <vt:lpstr>SharePint</vt:lpstr>
      <vt:lpstr>SharePint</vt:lpstr>
      <vt:lpstr>Demos &amp; Content   All Demos and Slides are available at:  https://aka.ms/SPSLondon2019</vt:lpstr>
      <vt:lpstr>PowerPoint Presentation</vt:lpstr>
      <vt:lpstr> ‏@NikCharlebois</vt:lpstr>
      <vt:lpstr>Managing Expectations</vt:lpstr>
      <vt:lpstr>Agenda</vt:lpstr>
      <vt:lpstr>Desired State Configuration</vt:lpstr>
      <vt:lpstr>Difference with Classic PowerShell</vt:lpstr>
      <vt:lpstr>PowerPoint Presentation</vt:lpstr>
      <vt:lpstr>PowerShell DSC (10,000 feet overview)</vt:lpstr>
      <vt:lpstr>Monitoring Configuration Drifts</vt:lpstr>
      <vt:lpstr>Monitoring Configuration Drifts</vt:lpstr>
      <vt:lpstr>Monitoring Configuration Drifts</vt:lpstr>
      <vt:lpstr>Monitoring Configuration Drifts</vt:lpstr>
      <vt:lpstr>Ensure</vt:lpstr>
      <vt:lpstr>DSC Modules</vt:lpstr>
      <vt:lpstr>Demo 1</vt:lpstr>
      <vt:lpstr>ReverseDSC</vt:lpstr>
      <vt:lpstr>Internal Logic of DSC Resources</vt:lpstr>
      <vt:lpstr>PowerPoint Presentation</vt:lpstr>
      <vt:lpstr>ReverseDSC</vt:lpstr>
      <vt:lpstr>ReverseDSC Scenarios</vt:lpstr>
      <vt:lpstr>Demo 2</vt:lpstr>
      <vt:lpstr>Office365DSC</vt:lpstr>
      <vt:lpstr>Office365DSC</vt:lpstr>
      <vt:lpstr>Office365DSC</vt:lpstr>
      <vt:lpstr>Office365DSC</vt:lpstr>
      <vt:lpstr>Office365DSC</vt:lpstr>
      <vt:lpstr>Demo 3</vt:lpstr>
      <vt:lpstr>Demo 4</vt:lpstr>
      <vt:lpstr>Azure Automation</vt:lpstr>
      <vt:lpstr>Pull Server</vt:lpstr>
      <vt:lpstr>Pull Server</vt:lpstr>
      <vt:lpstr>Overview of AADSC</vt:lpstr>
      <vt:lpstr>Overview of AADSC[…]</vt:lpstr>
      <vt:lpstr>Demo 5</vt:lpstr>
      <vt:lpstr>Demo 6</vt:lpstr>
      <vt:lpstr>Azure DevOPS</vt:lpstr>
      <vt:lpstr>Azure DevOPS</vt:lpstr>
      <vt:lpstr>Demo 7</vt:lpstr>
      <vt:lpstr>SaaS Paradigm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Desired State Configuration pour Office 365</dc:title>
  <dc:creator>Nik Charlebois</dc:creator>
  <cp:lastModifiedBy>Nik Charlebois</cp:lastModifiedBy>
  <cp:revision>12</cp:revision>
  <dcterms:created xsi:type="dcterms:W3CDTF">2019-05-09T19:13:01Z</dcterms:created>
  <dcterms:modified xsi:type="dcterms:W3CDTF">2019-06-01T15:36:48Z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0x01010037C9CAF04B723241A07FEC29024C8751</vt:lpwstr>
  </property>
</Properties>
</file>